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handoutMasterIdLst>
    <p:handoutMasterId r:id="rId4"/>
  </p:handoutMasterIdLst>
  <p:sldIdLst>
    <p:sldId id="256" r:id="rId2"/>
  </p:sldIdLst>
  <p:sldSz cx="30243463" cy="33602613"/>
  <p:notesSz cx="41744900" cy="29464000"/>
  <p:defaultTextStyle>
    <a:defPPr>
      <a:defRPr lang="en-US"/>
    </a:defPPr>
    <a:lvl1pPr marL="0" algn="l" defTabSz="2073493" rtl="0" eaLnBrk="1" latinLnBrk="0" hangingPunct="1">
      <a:defRPr sz="4082" kern="1200">
        <a:solidFill>
          <a:schemeClr val="tx1"/>
        </a:solidFill>
        <a:latin typeface="+mn-lt"/>
        <a:ea typeface="+mn-ea"/>
        <a:cs typeface="+mn-cs"/>
      </a:defRPr>
    </a:lvl1pPr>
    <a:lvl2pPr marL="1036747" algn="l" defTabSz="2073493" rtl="0" eaLnBrk="1" latinLnBrk="0" hangingPunct="1">
      <a:defRPr sz="4082" kern="1200">
        <a:solidFill>
          <a:schemeClr val="tx1"/>
        </a:solidFill>
        <a:latin typeface="+mn-lt"/>
        <a:ea typeface="+mn-ea"/>
        <a:cs typeface="+mn-cs"/>
      </a:defRPr>
    </a:lvl2pPr>
    <a:lvl3pPr marL="2073493" algn="l" defTabSz="2073493" rtl="0" eaLnBrk="1" latinLnBrk="0" hangingPunct="1">
      <a:defRPr sz="4082" kern="1200">
        <a:solidFill>
          <a:schemeClr val="tx1"/>
        </a:solidFill>
        <a:latin typeface="+mn-lt"/>
        <a:ea typeface="+mn-ea"/>
        <a:cs typeface="+mn-cs"/>
      </a:defRPr>
    </a:lvl3pPr>
    <a:lvl4pPr marL="3110240" algn="l" defTabSz="2073493" rtl="0" eaLnBrk="1" latinLnBrk="0" hangingPunct="1">
      <a:defRPr sz="4082" kern="1200">
        <a:solidFill>
          <a:schemeClr val="tx1"/>
        </a:solidFill>
        <a:latin typeface="+mn-lt"/>
        <a:ea typeface="+mn-ea"/>
        <a:cs typeface="+mn-cs"/>
      </a:defRPr>
    </a:lvl4pPr>
    <a:lvl5pPr marL="4146987" algn="l" defTabSz="2073493" rtl="0" eaLnBrk="1" latinLnBrk="0" hangingPunct="1">
      <a:defRPr sz="4082" kern="1200">
        <a:solidFill>
          <a:schemeClr val="tx1"/>
        </a:solidFill>
        <a:latin typeface="+mn-lt"/>
        <a:ea typeface="+mn-ea"/>
        <a:cs typeface="+mn-cs"/>
      </a:defRPr>
    </a:lvl5pPr>
    <a:lvl6pPr marL="5183734" algn="l" defTabSz="2073493" rtl="0" eaLnBrk="1" latinLnBrk="0" hangingPunct="1">
      <a:defRPr sz="4082" kern="1200">
        <a:solidFill>
          <a:schemeClr val="tx1"/>
        </a:solidFill>
        <a:latin typeface="+mn-lt"/>
        <a:ea typeface="+mn-ea"/>
        <a:cs typeface="+mn-cs"/>
      </a:defRPr>
    </a:lvl6pPr>
    <a:lvl7pPr marL="6220480" algn="l" defTabSz="2073493" rtl="0" eaLnBrk="1" latinLnBrk="0" hangingPunct="1">
      <a:defRPr sz="4082" kern="1200">
        <a:solidFill>
          <a:schemeClr val="tx1"/>
        </a:solidFill>
        <a:latin typeface="+mn-lt"/>
        <a:ea typeface="+mn-ea"/>
        <a:cs typeface="+mn-cs"/>
      </a:defRPr>
    </a:lvl7pPr>
    <a:lvl8pPr marL="7257227" algn="l" defTabSz="2073493" rtl="0" eaLnBrk="1" latinLnBrk="0" hangingPunct="1">
      <a:defRPr sz="4082" kern="1200">
        <a:solidFill>
          <a:schemeClr val="tx1"/>
        </a:solidFill>
        <a:latin typeface="+mn-lt"/>
        <a:ea typeface="+mn-ea"/>
        <a:cs typeface="+mn-cs"/>
      </a:defRPr>
    </a:lvl8pPr>
    <a:lvl9pPr marL="8293974" algn="l" defTabSz="2073493" rtl="0" eaLnBrk="1" latinLnBrk="0" hangingPunct="1">
      <a:defRPr sz="4082"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88CE6"/>
    <a:srgbClr val="21377D"/>
    <a:srgbClr val="FFFFCC"/>
    <a:srgbClr val="5B9BD5"/>
    <a:srgbClr val="536897"/>
    <a:srgbClr val="5270AC"/>
    <a:srgbClr val="657199"/>
    <a:srgbClr val="616EA7"/>
    <a:srgbClr val="5768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25" d="100"/>
          <a:sy n="25" d="100"/>
        </p:scale>
        <p:origin x="-2142" y="-126"/>
      </p:cViewPr>
      <p:guideLst>
        <p:guide orient="horz" pos="10583"/>
        <p:guide pos="952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sz="quarter" idx="1"/>
          </p:nvPr>
        </p:nvSpPr>
        <p:spPr>
          <a:xfrm>
            <a:off x="23648198" y="0"/>
            <a:ext cx="18089457" cy="1473200"/>
          </a:xfrm>
          <a:prstGeom prst="rect">
            <a:avLst/>
          </a:prstGeom>
        </p:spPr>
        <p:txBody>
          <a:bodyPr vert="horz" lIns="406908" tIns="203454" rIns="406908" bIns="203454" rtlCol="0"/>
          <a:lstStyle>
            <a:lvl1pPr algn="r">
              <a:defRPr sz="5300"/>
            </a:lvl1pPr>
          </a:lstStyle>
          <a:p>
            <a:fld id="{F46A5F47-AF87-4245-9697-F2BBE095DC51}" type="datetimeFigureOut">
              <a:rPr lang="en-AU" smtClean="0"/>
              <a:t>4/11/2015</a:t>
            </a:fld>
            <a:endParaRPr lang="en-AU"/>
          </a:p>
        </p:txBody>
      </p:sp>
      <p:sp>
        <p:nvSpPr>
          <p:cNvPr id="4" name="Footer Placeholder 3"/>
          <p:cNvSpPr>
            <a:spLocks noGrp="1"/>
          </p:cNvSpPr>
          <p:nvPr>
            <p:ph type="ftr" sz="quarter" idx="2"/>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5" name="Slide Number Placeholder 4"/>
          <p:cNvSpPr>
            <a:spLocks noGrp="1"/>
          </p:cNvSpPr>
          <p:nvPr>
            <p:ph type="sldNum" sz="quarter" idx="3"/>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E9694EB6-3FC0-43E1-8EEB-417333EBE4F6}" type="slidenum">
              <a:rPr lang="en-AU" smtClean="0"/>
              <a:t>‹#›</a:t>
            </a:fld>
            <a:endParaRPr lang="en-AU"/>
          </a:p>
        </p:txBody>
      </p:sp>
      <p:sp>
        <p:nvSpPr>
          <p:cNvPr id="6" name="hc" descr="UNCLASSIFIED"/>
          <p:cNvSpPr txBox="1"/>
          <p:nvPr/>
        </p:nvSpPr>
        <p:spPr>
          <a:xfrm>
            <a:off x="0" y="0"/>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
        <p:nvSpPr>
          <p:cNvPr id="7" name="fc" descr="UNCLASSIFIED"/>
          <p:cNvSpPr txBox="1"/>
          <p:nvPr/>
        </p:nvSpPr>
        <p:spPr>
          <a:xfrm>
            <a:off x="0" y="29263339"/>
            <a:ext cx="41744900" cy="549381"/>
          </a:xfrm>
          <a:prstGeom prst="rect">
            <a:avLst/>
          </a:prstGeom>
          <a:noFill/>
        </p:spPr>
        <p:txBody>
          <a:bodyPr vert="horz" lIns="406908" tIns="203454" rIns="406908" bIns="203454" rtlCol="0">
            <a:spAutoFit/>
          </a:bodyPr>
          <a:lstStyle/>
          <a:p>
            <a:pPr algn="ctr"/>
            <a:r>
              <a:rPr lang="en-AU" sz="900" smtClean="0">
                <a:solidFill>
                  <a:srgbClr val="000000"/>
                </a:solidFill>
                <a:latin typeface="arial"/>
              </a:rPr>
              <a:t>UNCLASSIFIED</a:t>
            </a:r>
            <a:endParaRPr lang="en-AU" sz="900">
              <a:solidFill>
                <a:srgbClr val="000000"/>
              </a:solidFill>
              <a:latin typeface="arial"/>
            </a:endParaRPr>
          </a:p>
        </p:txBody>
      </p:sp>
    </p:spTree>
    <p:extLst>
      <p:ext uri="{BB962C8B-B14F-4D97-AF65-F5344CB8AC3E}">
        <p14:creationId xmlns:p14="http://schemas.microsoft.com/office/powerpoint/2010/main" val="171055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089457" cy="1473200"/>
          </a:xfrm>
          <a:prstGeom prst="rect">
            <a:avLst/>
          </a:prstGeom>
        </p:spPr>
        <p:txBody>
          <a:bodyPr vert="horz" lIns="406908" tIns="203454" rIns="406908" bIns="203454" rtlCol="0"/>
          <a:lstStyle>
            <a:lvl1pPr algn="l">
              <a:defRPr sz="5300"/>
            </a:lvl1pPr>
          </a:lstStyle>
          <a:p>
            <a:endParaRPr lang="en-AU"/>
          </a:p>
        </p:txBody>
      </p:sp>
      <p:sp>
        <p:nvSpPr>
          <p:cNvPr id="3" name="Date Placeholder 2"/>
          <p:cNvSpPr>
            <a:spLocks noGrp="1"/>
          </p:cNvSpPr>
          <p:nvPr>
            <p:ph type="dt" idx="1"/>
          </p:nvPr>
        </p:nvSpPr>
        <p:spPr>
          <a:xfrm>
            <a:off x="23648198" y="0"/>
            <a:ext cx="18089457" cy="1473200"/>
          </a:xfrm>
          <a:prstGeom prst="rect">
            <a:avLst/>
          </a:prstGeom>
        </p:spPr>
        <p:txBody>
          <a:bodyPr vert="horz" lIns="406908" tIns="203454" rIns="406908" bIns="203454" rtlCol="0"/>
          <a:lstStyle>
            <a:lvl1pPr algn="r">
              <a:defRPr sz="5300"/>
            </a:lvl1pPr>
          </a:lstStyle>
          <a:p>
            <a:fld id="{44664E01-A17A-4088-B9D8-2A97D0FE6BF1}" type="datetimeFigureOut">
              <a:rPr lang="en-AU" smtClean="0"/>
              <a:t>4/11/2015</a:t>
            </a:fld>
            <a:endParaRPr lang="en-AU"/>
          </a:p>
        </p:txBody>
      </p:sp>
      <p:sp>
        <p:nvSpPr>
          <p:cNvPr id="4" name="Slide Image Placeholder 3"/>
          <p:cNvSpPr>
            <a:spLocks noGrp="1" noRot="1" noChangeAspect="1"/>
          </p:cNvSpPr>
          <p:nvPr>
            <p:ph type="sldImg" idx="2"/>
          </p:nvPr>
        </p:nvSpPr>
        <p:spPr>
          <a:xfrm>
            <a:off x="15900400" y="2209800"/>
            <a:ext cx="9944100" cy="11049000"/>
          </a:xfrm>
          <a:prstGeom prst="rect">
            <a:avLst/>
          </a:prstGeom>
          <a:noFill/>
          <a:ln w="12700">
            <a:solidFill>
              <a:prstClr val="black"/>
            </a:solidFill>
          </a:ln>
        </p:spPr>
        <p:txBody>
          <a:bodyPr vert="horz" lIns="406908" tIns="203454" rIns="406908" bIns="203454" rtlCol="0" anchor="ctr"/>
          <a:lstStyle/>
          <a:p>
            <a:endParaRPr lang="en-AU"/>
          </a:p>
        </p:txBody>
      </p:sp>
      <p:sp>
        <p:nvSpPr>
          <p:cNvPr id="5" name="Notes Placeholder 4"/>
          <p:cNvSpPr>
            <a:spLocks noGrp="1"/>
          </p:cNvSpPr>
          <p:nvPr>
            <p:ph type="body" sz="quarter" idx="3"/>
          </p:nvPr>
        </p:nvSpPr>
        <p:spPr>
          <a:xfrm>
            <a:off x="4174490" y="13995400"/>
            <a:ext cx="33395920" cy="13258800"/>
          </a:xfrm>
          <a:prstGeom prst="rect">
            <a:avLst/>
          </a:prstGeom>
        </p:spPr>
        <p:txBody>
          <a:bodyPr vert="horz" lIns="406908" tIns="203454" rIns="406908" bIns="2034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27983982"/>
            <a:ext cx="18089457" cy="1473200"/>
          </a:xfrm>
          <a:prstGeom prst="rect">
            <a:avLst/>
          </a:prstGeom>
        </p:spPr>
        <p:txBody>
          <a:bodyPr vert="horz" lIns="406908" tIns="203454" rIns="406908" bIns="203454" rtlCol="0" anchor="b"/>
          <a:lstStyle>
            <a:lvl1pPr algn="l">
              <a:defRPr sz="5300"/>
            </a:lvl1pPr>
          </a:lstStyle>
          <a:p>
            <a:endParaRPr lang="en-AU"/>
          </a:p>
        </p:txBody>
      </p:sp>
      <p:sp>
        <p:nvSpPr>
          <p:cNvPr id="7" name="Slide Number Placeholder 6"/>
          <p:cNvSpPr>
            <a:spLocks noGrp="1"/>
          </p:cNvSpPr>
          <p:nvPr>
            <p:ph type="sldNum" sz="quarter" idx="5"/>
          </p:nvPr>
        </p:nvSpPr>
        <p:spPr>
          <a:xfrm>
            <a:off x="23648198" y="27983982"/>
            <a:ext cx="18089457" cy="1473200"/>
          </a:xfrm>
          <a:prstGeom prst="rect">
            <a:avLst/>
          </a:prstGeom>
        </p:spPr>
        <p:txBody>
          <a:bodyPr vert="horz" lIns="406908" tIns="203454" rIns="406908" bIns="203454" rtlCol="0" anchor="b"/>
          <a:lstStyle>
            <a:lvl1pPr algn="r">
              <a:defRPr sz="5300"/>
            </a:lvl1pPr>
          </a:lstStyle>
          <a:p>
            <a:fld id="{C09A50E7-A934-4B00-8B0F-4DBA3A55EE2E}" type="slidenum">
              <a:rPr lang="en-AU" smtClean="0"/>
              <a:t>‹#›</a:t>
            </a:fld>
            <a:endParaRPr lang="en-AU"/>
          </a:p>
        </p:txBody>
      </p:sp>
    </p:spTree>
    <p:extLst>
      <p:ext uri="{BB962C8B-B14F-4D97-AF65-F5344CB8AC3E}">
        <p14:creationId xmlns:p14="http://schemas.microsoft.com/office/powerpoint/2010/main" val="1074926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0400" y="2209800"/>
            <a:ext cx="9944100" cy="1104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09A50E7-A934-4B00-8B0F-4DBA3A55EE2E}" type="slidenum">
              <a:rPr lang="en-AU" smtClean="0"/>
              <a:t>1</a:t>
            </a:fld>
            <a:endParaRPr lang="en-AU"/>
          </a:p>
        </p:txBody>
      </p:sp>
    </p:spTree>
    <p:extLst>
      <p:ext uri="{BB962C8B-B14F-4D97-AF65-F5344CB8AC3E}">
        <p14:creationId xmlns:p14="http://schemas.microsoft.com/office/powerpoint/2010/main" val="56904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8260" y="5499319"/>
            <a:ext cx="25706944" cy="11698687"/>
          </a:xfrm>
        </p:spPr>
        <p:txBody>
          <a:bodyPr anchor="b"/>
          <a:lstStyle>
            <a:lvl1pPr algn="ctr">
              <a:defRPr sz="21259"/>
            </a:lvl1pPr>
          </a:lstStyle>
          <a:p>
            <a:r>
              <a:rPr lang="en-US" smtClean="0"/>
              <a:t>Click to edit Master title style</a:t>
            </a:r>
            <a:endParaRPr lang="en-US" dirty="0"/>
          </a:p>
        </p:txBody>
      </p:sp>
      <p:sp>
        <p:nvSpPr>
          <p:cNvPr id="3" name="Subtitle 2"/>
          <p:cNvSpPr>
            <a:spLocks noGrp="1"/>
          </p:cNvSpPr>
          <p:nvPr>
            <p:ph type="subTitle" idx="1"/>
          </p:nvPr>
        </p:nvSpPr>
        <p:spPr>
          <a:xfrm>
            <a:off x="3780434" y="17649154"/>
            <a:ext cx="22682597" cy="81128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65040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29286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42980" y="1789028"/>
            <a:ext cx="6521246" cy="2847666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79241" y="1789028"/>
            <a:ext cx="19185697" cy="284766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13679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6250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3489" y="8377328"/>
            <a:ext cx="26084987" cy="13977751"/>
          </a:xfrm>
        </p:spPr>
        <p:txBody>
          <a:bodyPr anchor="b"/>
          <a:lstStyle>
            <a:lvl1pPr>
              <a:defRPr sz="21259"/>
            </a:lvl1pPr>
          </a:lstStyle>
          <a:p>
            <a:r>
              <a:rPr lang="en-US" smtClean="0"/>
              <a:t>Click to edit Master title style</a:t>
            </a:r>
            <a:endParaRPr lang="en-US" dirty="0"/>
          </a:p>
        </p:txBody>
      </p:sp>
      <p:sp>
        <p:nvSpPr>
          <p:cNvPr id="3" name="Text Placeholder 2"/>
          <p:cNvSpPr>
            <a:spLocks noGrp="1"/>
          </p:cNvSpPr>
          <p:nvPr>
            <p:ph type="body" idx="1"/>
          </p:nvPr>
        </p:nvSpPr>
        <p:spPr>
          <a:xfrm>
            <a:off x="2063489" y="22487314"/>
            <a:ext cx="26084987" cy="7350569"/>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74F2B5-4C40-4939-93EE-621F74FFC35D}" type="datetimeFigureOut">
              <a:rPr lang="en-AU" smtClean="0"/>
              <a:t>4/11/2015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43854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079240"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5310755" y="8945142"/>
            <a:ext cx="12853471" cy="2132054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74F2B5-4C40-4939-93EE-621F74FFC35D}" type="datetimeFigureOut">
              <a:rPr lang="en-AU" smtClean="0"/>
              <a:t>4/11/2015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5092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3178" y="1789037"/>
            <a:ext cx="26084987" cy="649495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083182" y="8237309"/>
            <a:ext cx="12794400"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4" name="Content Placeholder 3"/>
          <p:cNvSpPr>
            <a:spLocks noGrp="1"/>
          </p:cNvSpPr>
          <p:nvPr>
            <p:ph sz="half" idx="2"/>
          </p:nvPr>
        </p:nvSpPr>
        <p:spPr>
          <a:xfrm>
            <a:off x="2083182" y="12274289"/>
            <a:ext cx="12794400"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5310757" y="8237309"/>
            <a:ext cx="12857411" cy="4036978"/>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smtClean="0"/>
              <a:t>Click to edit Master text styles</a:t>
            </a:r>
          </a:p>
        </p:txBody>
      </p:sp>
      <p:sp>
        <p:nvSpPr>
          <p:cNvPr id="6" name="Content Placeholder 5"/>
          <p:cNvSpPr>
            <a:spLocks noGrp="1"/>
          </p:cNvSpPr>
          <p:nvPr>
            <p:ph sz="quarter" idx="4"/>
          </p:nvPr>
        </p:nvSpPr>
        <p:spPr>
          <a:xfrm>
            <a:off x="15310757" y="12274289"/>
            <a:ext cx="12857411" cy="180536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74F2B5-4C40-4939-93EE-621F74FFC35D}" type="datetimeFigureOut">
              <a:rPr lang="en-AU" smtClean="0"/>
              <a:t>4/11/2015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34194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74F2B5-4C40-4939-93EE-621F74FFC35D}" type="datetimeFigureOut">
              <a:rPr lang="en-AU" smtClean="0"/>
              <a:t>4/11/2015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3129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4F2B5-4C40-4939-93EE-621F74FFC35D}" type="datetimeFigureOut">
              <a:rPr lang="en-AU" smtClean="0"/>
              <a:t>4/11/2015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217321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Content Placeholder 2"/>
          <p:cNvSpPr>
            <a:spLocks noGrp="1"/>
          </p:cNvSpPr>
          <p:nvPr>
            <p:ph idx="1"/>
          </p:nvPr>
        </p:nvSpPr>
        <p:spPr>
          <a:xfrm>
            <a:off x="12857410" y="4838163"/>
            <a:ext cx="15310754" cy="23879635"/>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4/11/2015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85226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3177" y="2240174"/>
            <a:ext cx="9754304" cy="7840610"/>
          </a:xfrm>
        </p:spPr>
        <p:txBody>
          <a:bodyPr anchor="b"/>
          <a:lstStyle>
            <a:lvl1pPr>
              <a:defRPr sz="11338"/>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57410" y="4838163"/>
            <a:ext cx="15310754" cy="23879635"/>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smtClean="0"/>
              <a:t>Click icon to add picture</a:t>
            </a:r>
            <a:endParaRPr lang="en-US" dirty="0"/>
          </a:p>
        </p:txBody>
      </p:sp>
      <p:sp>
        <p:nvSpPr>
          <p:cNvPr id="4" name="Text Placeholder 3"/>
          <p:cNvSpPr>
            <a:spLocks noGrp="1"/>
          </p:cNvSpPr>
          <p:nvPr>
            <p:ph type="body" sz="half" idx="2"/>
          </p:nvPr>
        </p:nvSpPr>
        <p:spPr>
          <a:xfrm>
            <a:off x="2083177" y="10080784"/>
            <a:ext cx="9754304" cy="18675899"/>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4F2B5-4C40-4939-93EE-621F74FFC35D}" type="datetimeFigureOut">
              <a:rPr lang="en-AU" smtClean="0"/>
              <a:t>4/11/2015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FA91AF1-1D8F-42B4-B5EF-A9D870244A14}" type="slidenum">
              <a:rPr lang="en-AU" smtClean="0"/>
              <a:t>‹#›</a:t>
            </a:fld>
            <a:endParaRPr lang="en-AU"/>
          </a:p>
        </p:txBody>
      </p:sp>
    </p:spTree>
    <p:extLst>
      <p:ext uri="{BB962C8B-B14F-4D97-AF65-F5344CB8AC3E}">
        <p14:creationId xmlns:p14="http://schemas.microsoft.com/office/powerpoint/2010/main" val="1431133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9239" y="1789037"/>
            <a:ext cx="26084987" cy="649495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79239" y="8945142"/>
            <a:ext cx="26084987" cy="213205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79239" y="31144653"/>
            <a:ext cx="6804779" cy="1789028"/>
          </a:xfrm>
          <a:prstGeom prst="rect">
            <a:avLst/>
          </a:prstGeom>
        </p:spPr>
        <p:txBody>
          <a:bodyPr vert="horz" lIns="91440" tIns="45720" rIns="91440" bIns="45720" rtlCol="0" anchor="ctr"/>
          <a:lstStyle>
            <a:lvl1pPr algn="l">
              <a:defRPr sz="4252">
                <a:solidFill>
                  <a:schemeClr val="tx1">
                    <a:tint val="75000"/>
                  </a:schemeClr>
                </a:solidFill>
              </a:defRPr>
            </a:lvl1pPr>
          </a:lstStyle>
          <a:p>
            <a:fld id="{4774F2B5-4C40-4939-93EE-621F74FFC35D}" type="datetimeFigureOut">
              <a:rPr lang="en-AU" smtClean="0"/>
              <a:t>4/11/2015</a:t>
            </a:fld>
            <a:endParaRPr lang="en-AU"/>
          </a:p>
        </p:txBody>
      </p:sp>
      <p:sp>
        <p:nvSpPr>
          <p:cNvPr id="5" name="Footer Placeholder 4"/>
          <p:cNvSpPr>
            <a:spLocks noGrp="1"/>
          </p:cNvSpPr>
          <p:nvPr>
            <p:ph type="ftr" sz="quarter" idx="3"/>
          </p:nvPr>
        </p:nvSpPr>
        <p:spPr>
          <a:xfrm>
            <a:off x="10018148" y="31144653"/>
            <a:ext cx="10207169" cy="1789028"/>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21359447" y="31144653"/>
            <a:ext cx="6804779" cy="1789028"/>
          </a:xfrm>
          <a:prstGeom prst="rect">
            <a:avLst/>
          </a:prstGeom>
        </p:spPr>
        <p:txBody>
          <a:bodyPr vert="horz" lIns="91440" tIns="45720" rIns="91440" bIns="45720" rtlCol="0" anchor="ctr"/>
          <a:lstStyle>
            <a:lvl1pPr algn="r">
              <a:defRPr sz="4252">
                <a:solidFill>
                  <a:schemeClr val="tx1">
                    <a:tint val="75000"/>
                  </a:schemeClr>
                </a:solidFill>
              </a:defRPr>
            </a:lvl1pPr>
          </a:lstStyle>
          <a:p>
            <a:fld id="{CFA91AF1-1D8F-42B4-B5EF-A9D870244A14}" type="slidenum">
              <a:rPr lang="en-AU" smtClean="0"/>
              <a:t>‹#›</a:t>
            </a:fld>
            <a:endParaRPr lang="en-AU"/>
          </a:p>
        </p:txBody>
      </p:sp>
      <p:sp>
        <p:nvSpPr>
          <p:cNvPr id="7" name="hc" descr="UNCLASSIFIED"/>
          <p:cNvSpPr txBox="1"/>
          <p:nvPr userDrawn="1"/>
        </p:nvSpPr>
        <p:spPr>
          <a:xfrm>
            <a:off x="0" y="0"/>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
        <p:nvSpPr>
          <p:cNvPr id="8" name="fc" descr="UNCLASSIFIED"/>
          <p:cNvSpPr txBox="1"/>
          <p:nvPr userDrawn="1"/>
        </p:nvSpPr>
        <p:spPr>
          <a:xfrm>
            <a:off x="0" y="33401952"/>
            <a:ext cx="30243463" cy="230832"/>
          </a:xfrm>
          <a:prstGeom prst="rect">
            <a:avLst/>
          </a:prstGeom>
          <a:noFill/>
        </p:spPr>
        <p:txBody>
          <a:bodyPr vert="horz" rtlCol="0">
            <a:spAutoFit/>
          </a:bodyPr>
          <a:lstStyle/>
          <a:p>
            <a:pPr algn="ctr"/>
            <a:r>
              <a:rPr lang="en-AU" sz="900" b="0" i="0" u="none" baseline="0" smtClean="0">
                <a:solidFill>
                  <a:srgbClr val="000000"/>
                </a:solidFill>
                <a:latin typeface="arial"/>
              </a:rPr>
              <a:t>UNCLASSIFIED</a:t>
            </a:r>
            <a:endParaRPr lang="en-AU" sz="900" b="0" i="0" u="none" baseline="0">
              <a:solidFill>
                <a:srgbClr val="000000"/>
              </a:solidFill>
              <a:latin typeface="arial"/>
            </a:endParaRPr>
          </a:p>
        </p:txBody>
      </p:sp>
    </p:spTree>
    <p:extLst>
      <p:ext uri="{BB962C8B-B14F-4D97-AF65-F5344CB8AC3E}">
        <p14:creationId xmlns:p14="http://schemas.microsoft.com/office/powerpoint/2010/main" val="16357888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5.png"/><Relationship Id="rId3" Type="http://schemas.openxmlformats.org/officeDocument/2006/relationships/image" Target="../media/image1.png"/><Relationship Id="rId21" Type="http://schemas.openxmlformats.org/officeDocument/2006/relationships/image" Target="../media/image18.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hyperlink" Target="http://www.vic.gov.au/" TargetMode="External"/><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eg"/><Relationship Id="rId22"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27678" y="-70181"/>
            <a:ext cx="30265619" cy="33672794"/>
          </a:xfrm>
          <a:prstGeom prst="rect">
            <a:avLst/>
          </a:prstGeom>
          <a:gradFill flip="none" rotWithShape="1">
            <a:gsLst>
              <a:gs pos="0">
                <a:srgbClr val="6681CC"/>
              </a:gs>
              <a:gs pos="42000">
                <a:srgbClr val="536897"/>
              </a:gs>
              <a:gs pos="100000">
                <a:srgbClr val="D3DB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4" name="Group 93"/>
          <p:cNvGrpSpPr/>
          <p:nvPr/>
        </p:nvGrpSpPr>
        <p:grpSpPr>
          <a:xfrm>
            <a:off x="-27678" y="-71501"/>
            <a:ext cx="30197885" cy="11663728"/>
            <a:chOff x="0" y="908716"/>
            <a:chExt cx="11388401" cy="4398919"/>
          </a:xfrm>
        </p:grpSpPr>
        <p:pic>
          <p:nvPicPr>
            <p:cNvPr id="95" name="Picture 2" descr="C:\Users\nh84\Desktop\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0635"/>
            <a:stretch/>
          </p:blipFill>
          <p:spPr bwMode="auto">
            <a:xfrm>
              <a:off x="0" y="908720"/>
              <a:ext cx="4877481" cy="435867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3" descr="C:\Users\nh84\Desktop\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391" b="10086"/>
            <a:stretch/>
          </p:blipFill>
          <p:spPr bwMode="auto">
            <a:xfrm>
              <a:off x="4860033" y="908718"/>
              <a:ext cx="4896526" cy="438550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5" descr="C:\Users\nh84\Desktop\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9810"/>
            <a:stretch/>
          </p:blipFill>
          <p:spPr bwMode="auto">
            <a:xfrm>
              <a:off x="9711767" y="908716"/>
              <a:ext cx="1676634" cy="4398919"/>
            </a:xfrm>
            <a:prstGeom prst="rect">
              <a:avLst/>
            </a:prstGeom>
            <a:noFill/>
            <a:extLst>
              <a:ext uri="{909E8E84-426E-40DD-AFC4-6F175D3DCCD1}">
                <a14:hiddenFill xmlns:a14="http://schemas.microsoft.com/office/drawing/2010/main">
                  <a:solidFill>
                    <a:srgbClr val="FFFFFF"/>
                  </a:solidFill>
                </a14:hiddenFill>
              </a:ext>
            </a:extLst>
          </p:spPr>
        </p:pic>
      </p:grpSp>
      <p:sp>
        <p:nvSpPr>
          <p:cNvPr id="92" name="TextBox 91"/>
          <p:cNvSpPr txBox="1"/>
          <p:nvPr/>
        </p:nvSpPr>
        <p:spPr>
          <a:xfrm>
            <a:off x="734535" y="246951"/>
            <a:ext cx="17181723" cy="1569660"/>
          </a:xfrm>
          <a:prstGeom prst="rect">
            <a:avLst/>
          </a:prstGeom>
          <a:noFill/>
        </p:spPr>
        <p:txBody>
          <a:bodyPr wrap="square" rtlCol="0">
            <a:spAutoFit/>
          </a:bodyPr>
          <a:lstStyle/>
          <a:p>
            <a:r>
              <a:rPr lang="en-AU" sz="9600" b="1" dirty="0" smtClean="0">
                <a:solidFill>
                  <a:schemeClr val="bg1"/>
                </a:solidFill>
              </a:rPr>
              <a:t>The CarbonNet Project</a:t>
            </a:r>
            <a:endParaRPr lang="en-AU" sz="9600" b="1" dirty="0">
              <a:solidFill>
                <a:schemeClr val="bg1"/>
              </a:solidFill>
            </a:endParaRPr>
          </a:p>
        </p:txBody>
      </p:sp>
      <p:sp>
        <p:nvSpPr>
          <p:cNvPr id="99" name="Rectangle 98"/>
          <p:cNvSpPr/>
          <p:nvPr/>
        </p:nvSpPr>
        <p:spPr>
          <a:xfrm>
            <a:off x="759162" y="2329299"/>
            <a:ext cx="13596243" cy="584775"/>
          </a:xfrm>
          <a:prstGeom prst="rect">
            <a:avLst/>
          </a:prstGeom>
        </p:spPr>
        <p:txBody>
          <a:bodyPr wrap="square">
            <a:spAutoFit/>
          </a:bodyPr>
          <a:lstStyle/>
          <a:p>
            <a:pPr algn="just">
              <a:spcAft>
                <a:spcPts val="600"/>
              </a:spcAft>
            </a:pPr>
            <a:r>
              <a:rPr lang="en-AU" sz="3200" b="1" kern="1400" spc="-50" dirty="0" smtClean="0">
                <a:effectLst/>
                <a:latin typeface="Cambria" panose="02040503050406030204" pitchFamily="18" charset="0"/>
                <a:ea typeface="Times New Roman" panose="02020603050405020304" pitchFamily="18" charset="0"/>
                <a:cs typeface="Times New Roman" panose="02020603050405020304" pitchFamily="18" charset="0"/>
              </a:rPr>
              <a:t>MMV constraints for shallow-water nearshore storage sites</a:t>
            </a:r>
            <a:endParaRPr lang="en-AU" sz="3200" b="1" kern="1400" spc="-5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100" name="TextBox 99"/>
          <p:cNvSpPr txBox="1"/>
          <p:nvPr/>
        </p:nvSpPr>
        <p:spPr>
          <a:xfrm>
            <a:off x="24899124" y="505507"/>
            <a:ext cx="4973830" cy="1015663"/>
          </a:xfrm>
          <a:prstGeom prst="rect">
            <a:avLst/>
          </a:prstGeom>
          <a:noFill/>
        </p:spPr>
        <p:txBody>
          <a:bodyPr wrap="square" rtlCol="0">
            <a:spAutoFit/>
          </a:bodyPr>
          <a:lstStyle/>
          <a:p>
            <a:pPr algn="r"/>
            <a:r>
              <a:rPr lang="en-AU" sz="6000" b="1" dirty="0" smtClean="0">
                <a:solidFill>
                  <a:schemeClr val="bg1"/>
                </a:solidFill>
              </a:rPr>
              <a:t>POSTER A</a:t>
            </a:r>
            <a:endParaRPr lang="en-AU" sz="6000" b="1" dirty="0">
              <a:solidFill>
                <a:schemeClr val="bg1"/>
              </a:solidFill>
            </a:endParaRPr>
          </a:p>
        </p:txBody>
      </p:sp>
      <p:grpSp>
        <p:nvGrpSpPr>
          <p:cNvPr id="147" name="Group 146"/>
          <p:cNvGrpSpPr/>
          <p:nvPr/>
        </p:nvGrpSpPr>
        <p:grpSpPr>
          <a:xfrm>
            <a:off x="3570622" y="3762984"/>
            <a:ext cx="4921155" cy="3893785"/>
            <a:chOff x="1889342" y="4416084"/>
            <a:chExt cx="7200000" cy="5697177"/>
          </a:xfrm>
        </p:grpSpPr>
        <p:grpSp>
          <p:nvGrpSpPr>
            <p:cNvPr id="111" name="Group 110"/>
            <p:cNvGrpSpPr/>
            <p:nvPr/>
          </p:nvGrpSpPr>
          <p:grpSpPr>
            <a:xfrm>
              <a:off x="1889342" y="4416084"/>
              <a:ext cx="7200000" cy="5697177"/>
              <a:chOff x="1852212" y="3803603"/>
              <a:chExt cx="7200000" cy="5697177"/>
            </a:xfrm>
          </p:grpSpPr>
          <p:pic>
            <p:nvPicPr>
              <p:cNvPr id="108" name="Picture 107"/>
              <p:cNvPicPr>
                <a:picLocks noChangeAspect="1"/>
              </p:cNvPicPr>
              <p:nvPr/>
            </p:nvPicPr>
            <p:blipFill>
              <a:blip r:embed="rId6"/>
              <a:stretch>
                <a:fillRect/>
              </a:stretch>
            </p:blipFill>
            <p:spPr>
              <a:xfrm>
                <a:off x="1852212" y="3803603"/>
                <a:ext cx="7200000" cy="5697177"/>
              </a:xfrm>
              <a:prstGeom prst="rect">
                <a:avLst/>
              </a:prstGeom>
              <a:ln w="28575">
                <a:solidFill>
                  <a:schemeClr val="tx1"/>
                </a:solidFill>
              </a:ln>
            </p:spPr>
          </p:pic>
          <p:sp>
            <p:nvSpPr>
              <p:cNvPr id="110" name="TextBox 109"/>
              <p:cNvSpPr txBox="1"/>
              <p:nvPr/>
            </p:nvSpPr>
            <p:spPr>
              <a:xfrm>
                <a:off x="2034280" y="8071457"/>
                <a:ext cx="2867151" cy="945677"/>
              </a:xfrm>
              <a:prstGeom prst="rect">
                <a:avLst/>
              </a:prstGeom>
              <a:solidFill>
                <a:schemeClr val="bg1"/>
              </a:solidFill>
              <a:ln w="28575">
                <a:solidFill>
                  <a:schemeClr val="tx1"/>
                </a:solidFill>
              </a:ln>
            </p:spPr>
            <p:txBody>
              <a:bodyPr wrap="square" rtlCol="0">
                <a:spAutoFit/>
              </a:bodyPr>
              <a:lstStyle/>
              <a:p>
                <a:r>
                  <a:rPr lang="en-AU" sz="1200" b="1" dirty="0" smtClean="0"/>
                  <a:t>Index Map: </a:t>
                </a:r>
              </a:p>
              <a:p>
                <a:r>
                  <a:rPr lang="en-AU" sz="1200" dirty="0" smtClean="0"/>
                  <a:t>Location of Gippsland Basin in Victoria, Australia</a:t>
                </a:r>
                <a:endParaRPr lang="en-AU" sz="1200" dirty="0"/>
              </a:p>
            </p:txBody>
          </p:sp>
        </p:grpSp>
        <p:sp>
          <p:nvSpPr>
            <p:cNvPr id="109" name="Oval 108"/>
            <p:cNvSpPr/>
            <p:nvPr/>
          </p:nvSpPr>
          <p:spPr>
            <a:xfrm>
              <a:off x="7329615" y="8676164"/>
              <a:ext cx="724278" cy="5509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000"/>
            </a:p>
          </p:txBody>
        </p:sp>
      </p:grpSp>
      <p:sp>
        <p:nvSpPr>
          <p:cNvPr id="148" name="TextBox 147"/>
          <p:cNvSpPr txBox="1"/>
          <p:nvPr/>
        </p:nvSpPr>
        <p:spPr>
          <a:xfrm>
            <a:off x="11296088" y="10835545"/>
            <a:ext cx="8535141" cy="12723804"/>
          </a:xfrm>
          <a:prstGeom prst="rect">
            <a:avLst/>
          </a:prstGeom>
          <a:solidFill>
            <a:srgbClr val="FFFFCC"/>
          </a:solidFill>
          <a:ln w="28575">
            <a:solidFill>
              <a:schemeClr val="tx1"/>
            </a:solidFill>
          </a:ln>
        </p:spPr>
        <p:txBody>
          <a:bodyPr wrap="square" rtlCol="0">
            <a:spAutoFit/>
          </a:bodyPr>
          <a:lstStyle/>
          <a:p>
            <a:r>
              <a:rPr lang="en-AU" sz="3600" dirty="0" smtClean="0"/>
              <a:t>Nearshore MMV in the Gippsland Basin</a:t>
            </a:r>
          </a:p>
          <a:p>
            <a:endParaRPr lang="en-AU" dirty="0" smtClean="0"/>
          </a:p>
          <a:p>
            <a:r>
              <a:rPr lang="en-AU" sz="2400" dirty="0" smtClean="0"/>
              <a:t>The Gippsland Basin is Australia’s premier petroleum basin and has been explored for over 50 years. Basin reserves exceed 5 billion barrels of oil and 8 Tcf of gas.</a:t>
            </a:r>
          </a:p>
          <a:p>
            <a:endParaRPr lang="en-AU" sz="2400" dirty="0" smtClean="0"/>
          </a:p>
          <a:p>
            <a:r>
              <a:rPr lang="en-AU" sz="2400" dirty="0" smtClean="0"/>
              <a:t>CarbonNet is working-up sites in the nearshore for Carbon Storage and holds four GHG Assessment permits in Commonwealth waters (Figure 1). These permits  cover several attractive targets with up to 125 Mt capacity.</a:t>
            </a:r>
          </a:p>
          <a:p>
            <a:endParaRPr lang="en-AU" sz="2400" dirty="0"/>
          </a:p>
          <a:p>
            <a:r>
              <a:rPr lang="en-AU" sz="2400" dirty="0" smtClean="0"/>
              <a:t>The Gippsland basin has significant oil and gas infrastructure which must be avoided (Figure 2), but this industry activity has provided a data-rich opportunity with Abundant 3D seismic coverage offshore, and supporting 2D seismic in shallow water and onshore (Figure 3)</a:t>
            </a:r>
          </a:p>
          <a:p>
            <a:endParaRPr lang="en-AU" sz="2400" dirty="0"/>
          </a:p>
          <a:p>
            <a:r>
              <a:rPr lang="en-AU" sz="2400" dirty="0" smtClean="0"/>
              <a:t>Water depths range from 15 to 50m in areas of CarbonNet interests. A Lidar survey was flown in 2008 by another government department for coastal mapping and flood prediction. The marine component offers 5m grids out to 3.5 km offshore and is supplemented by an oil industry LiDAR survey flown in 2004 to check bathymetry obstacles for a 3D seismic survey.</a:t>
            </a:r>
          </a:p>
          <a:p>
            <a:endParaRPr lang="en-AU" sz="2400" dirty="0"/>
          </a:p>
          <a:p>
            <a:r>
              <a:rPr lang="en-AU" sz="2400" dirty="0" smtClean="0"/>
              <a:t>The Lidar grid (Figure 4) reveals complex seabed conditions with some mobile sand zones, local outcropping </a:t>
            </a:r>
            <a:r>
              <a:rPr lang="en-AU" sz="2400" dirty="0" err="1" smtClean="0"/>
              <a:t>hardgrounds</a:t>
            </a:r>
            <a:r>
              <a:rPr lang="en-AU" sz="2400" dirty="0" smtClean="0"/>
              <a:t>, and unusual </a:t>
            </a:r>
            <a:r>
              <a:rPr lang="en-AU" sz="2400" dirty="0" err="1" smtClean="0"/>
              <a:t>distributory</a:t>
            </a:r>
            <a:r>
              <a:rPr lang="en-AU" sz="2400" dirty="0" smtClean="0"/>
              <a:t> submarine channels with prominent levees that are currently believed to be related to the flushing of water from the adjacent lakes system, </a:t>
            </a:r>
            <a:r>
              <a:rPr lang="en-AU" sz="2400" dirty="0"/>
              <a:t>generating hypersaline </a:t>
            </a:r>
            <a:r>
              <a:rPr lang="en-AU" sz="2400" dirty="0" smtClean="0"/>
              <a:t>density flows.</a:t>
            </a:r>
          </a:p>
          <a:p>
            <a:endParaRPr lang="en-AU" sz="2400" dirty="0"/>
          </a:p>
          <a:p>
            <a:r>
              <a:rPr lang="en-AU" sz="2400" dirty="0" smtClean="0"/>
              <a:t>Anthropogenic features visible in the LiDAR bathymetry include pipeline trenches, </a:t>
            </a:r>
            <a:r>
              <a:rPr lang="en-AU" sz="2400" dirty="0"/>
              <a:t>o</a:t>
            </a:r>
            <a:r>
              <a:rPr lang="en-AU" sz="2400" dirty="0" smtClean="0"/>
              <a:t>utfall pipelines, and seabed trawl/dredge scars. (Figures 5-7).</a:t>
            </a:r>
          </a:p>
        </p:txBody>
      </p:sp>
      <p:pic>
        <p:nvPicPr>
          <p:cNvPr id="1026" name="Picture 2" descr="http://causindy.org/wp-content/uploads/2014/08/vic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544" y="31455573"/>
            <a:ext cx="2667364" cy="1955967"/>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p:cNvSpPr/>
          <p:nvPr/>
        </p:nvSpPr>
        <p:spPr>
          <a:xfrm>
            <a:off x="24159329" y="32956229"/>
            <a:ext cx="5617948" cy="430887"/>
          </a:xfrm>
          <a:prstGeom prst="rect">
            <a:avLst/>
          </a:prstGeom>
        </p:spPr>
        <p:txBody>
          <a:bodyPr wrap="none">
            <a:spAutoFit/>
          </a:bodyPr>
          <a:lstStyle/>
          <a:p>
            <a:r>
              <a:rPr lang="en-AU" sz="2200" dirty="0"/>
              <a:t>www.energyandresources.vic.gov.au/carbonnet</a:t>
            </a:r>
          </a:p>
        </p:txBody>
      </p:sp>
      <p:sp>
        <p:nvSpPr>
          <p:cNvPr id="14" name="TextBox 13"/>
          <p:cNvSpPr txBox="1"/>
          <p:nvPr/>
        </p:nvSpPr>
        <p:spPr>
          <a:xfrm>
            <a:off x="28655585" y="11192114"/>
            <a:ext cx="1443212" cy="261610"/>
          </a:xfrm>
          <a:prstGeom prst="rect">
            <a:avLst/>
          </a:prstGeom>
          <a:noFill/>
        </p:spPr>
        <p:txBody>
          <a:bodyPr wrap="square" rtlCol="0">
            <a:spAutoFit/>
          </a:bodyPr>
          <a:lstStyle/>
          <a:p>
            <a:pPr algn="ctr"/>
            <a:r>
              <a:rPr lang="en-AU" sz="1100" dirty="0" smtClean="0">
                <a:solidFill>
                  <a:schemeClr val="bg1"/>
                </a:solidFill>
              </a:rPr>
              <a:t>Image: Google Earth</a:t>
            </a:r>
            <a:endParaRPr lang="en-AU" sz="1100" dirty="0">
              <a:solidFill>
                <a:schemeClr val="bg1"/>
              </a:solidFill>
            </a:endParaRPr>
          </a:p>
        </p:txBody>
      </p:sp>
      <p:sp>
        <p:nvSpPr>
          <p:cNvPr id="79" name="TextBox 78"/>
          <p:cNvSpPr txBox="1"/>
          <p:nvPr/>
        </p:nvSpPr>
        <p:spPr>
          <a:xfrm>
            <a:off x="4192440" y="7376861"/>
            <a:ext cx="1443212" cy="261610"/>
          </a:xfrm>
          <a:prstGeom prst="rect">
            <a:avLst/>
          </a:prstGeom>
          <a:noFill/>
        </p:spPr>
        <p:txBody>
          <a:bodyPr wrap="square" rtlCol="0">
            <a:spAutoFit/>
          </a:bodyPr>
          <a:lstStyle/>
          <a:p>
            <a:pPr algn="ctr"/>
            <a:r>
              <a:rPr lang="en-AU" sz="1100" dirty="0" smtClean="0">
                <a:solidFill>
                  <a:schemeClr val="bg1"/>
                </a:solidFill>
              </a:rPr>
              <a:t>Image: Google Earth</a:t>
            </a:r>
            <a:endParaRPr lang="en-AU" sz="1100" dirty="0">
              <a:solidFill>
                <a:schemeClr val="bg1"/>
              </a:solidFill>
            </a:endParaRPr>
          </a:p>
        </p:txBody>
      </p:sp>
      <p:grpSp>
        <p:nvGrpSpPr>
          <p:cNvPr id="8" name="Group 7"/>
          <p:cNvGrpSpPr/>
          <p:nvPr/>
        </p:nvGrpSpPr>
        <p:grpSpPr>
          <a:xfrm>
            <a:off x="11213908" y="3327676"/>
            <a:ext cx="8699500" cy="7100514"/>
            <a:chOff x="11213908" y="3327676"/>
            <a:chExt cx="8699500" cy="7100514"/>
          </a:xfrm>
        </p:grpSpPr>
        <p:sp>
          <p:nvSpPr>
            <p:cNvPr id="5" name="TextBox 4"/>
            <p:cNvSpPr txBox="1"/>
            <p:nvPr/>
          </p:nvSpPr>
          <p:spPr>
            <a:xfrm>
              <a:off x="12203200" y="8612308"/>
              <a:ext cx="6720917" cy="1815882"/>
            </a:xfrm>
            <a:prstGeom prst="rect">
              <a:avLst/>
            </a:prstGeom>
            <a:solidFill>
              <a:schemeClr val="bg1"/>
            </a:solidFill>
            <a:ln w="28575">
              <a:solidFill>
                <a:schemeClr val="tx1"/>
              </a:solidFill>
            </a:ln>
          </p:spPr>
          <p:txBody>
            <a:bodyPr wrap="square" rtlCol="0">
              <a:spAutoFit/>
            </a:bodyPr>
            <a:lstStyle/>
            <a:p>
              <a:r>
                <a:rPr lang="en-AU" sz="1400" b="1" dirty="0" smtClean="0"/>
                <a:t>Figure 1: Basin Map.</a:t>
              </a:r>
            </a:p>
            <a:p>
              <a:r>
                <a:rPr lang="en-AU" sz="1400" dirty="0" smtClean="0"/>
                <a:t>The </a:t>
              </a:r>
              <a:r>
                <a:rPr lang="en-AU" sz="1400" dirty="0"/>
                <a:t>CarbonNet area of interest </a:t>
              </a:r>
              <a:r>
                <a:rPr lang="en-AU" sz="1400" dirty="0" smtClean="0"/>
                <a:t>(blue dashed line) covers </a:t>
              </a:r>
              <a:r>
                <a:rPr lang="en-AU" sz="1400" dirty="0"/>
                <a:t>the nearshore Gippsland Basin out </a:t>
              </a:r>
              <a:r>
                <a:rPr lang="en-AU" sz="1400"/>
                <a:t>to </a:t>
              </a:r>
              <a:r>
                <a:rPr lang="en-AU" sz="1400" smtClean="0"/>
                <a:t>approx. </a:t>
              </a:r>
              <a:r>
                <a:rPr lang="en-AU" sz="1400" dirty="0"/>
                <a:t>25 km from the coastline, but avoiding major hydrocarbon accumulations. Basin architecture is a classic </a:t>
              </a:r>
              <a:r>
                <a:rPr lang="en-AU" sz="1400" dirty="0" smtClean="0"/>
                <a:t>east-west </a:t>
              </a:r>
              <a:r>
                <a:rPr lang="en-AU" sz="1400" dirty="0"/>
                <a:t>rift basin with fill of fluvial clastics from the west and a shoreline backstepping over time from the eastern limit of the basin at ~80 Ma to behind the modern (intra-glacial) shoreline at ~25Ma, then advancing to the shelf edge at glacial lowstands. The northern and southern boundaries of the basin are fault-delimited and the rift section is thinned/partially eroded with poorer trapping potential.</a:t>
              </a:r>
            </a:p>
          </p:txBody>
        </p:sp>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3908" y="3327676"/>
              <a:ext cx="8699500"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3" name="Group 122"/>
          <p:cNvGrpSpPr/>
          <p:nvPr/>
        </p:nvGrpSpPr>
        <p:grpSpPr>
          <a:xfrm>
            <a:off x="524159" y="8670333"/>
            <a:ext cx="10472707" cy="8907946"/>
            <a:chOff x="568351" y="-1494159"/>
            <a:chExt cx="10472707" cy="8907946"/>
          </a:xfrm>
        </p:grpSpPr>
        <p:grpSp>
          <p:nvGrpSpPr>
            <p:cNvPr id="124" name="Group 123"/>
            <p:cNvGrpSpPr/>
            <p:nvPr/>
          </p:nvGrpSpPr>
          <p:grpSpPr>
            <a:xfrm>
              <a:off x="568351" y="-1494159"/>
              <a:ext cx="10472707" cy="8907946"/>
              <a:chOff x="568351" y="-1494159"/>
              <a:chExt cx="10472707" cy="8907946"/>
            </a:xfrm>
          </p:grpSpPr>
          <p:grpSp>
            <p:nvGrpSpPr>
              <p:cNvPr id="126" name="Group 125"/>
              <p:cNvGrpSpPr/>
              <p:nvPr/>
            </p:nvGrpSpPr>
            <p:grpSpPr>
              <a:xfrm>
                <a:off x="568351" y="2589251"/>
                <a:ext cx="7923139" cy="4824536"/>
                <a:chOff x="539552" y="476672"/>
                <a:chExt cx="7923139" cy="4824536"/>
              </a:xfrm>
            </p:grpSpPr>
            <p:grpSp>
              <p:nvGrpSpPr>
                <p:cNvPr id="132" name="Group 131"/>
                <p:cNvGrpSpPr/>
                <p:nvPr/>
              </p:nvGrpSpPr>
              <p:grpSpPr>
                <a:xfrm>
                  <a:off x="539552" y="476672"/>
                  <a:ext cx="7923139" cy="4824536"/>
                  <a:chOff x="539552" y="476672"/>
                  <a:chExt cx="7923139" cy="4824536"/>
                </a:xfrm>
              </p:grpSpPr>
              <p:pic>
                <p:nvPicPr>
                  <p:cNvPr id="13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552" y="476672"/>
                    <a:ext cx="792313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Rectangle 135"/>
                  <p:cNvSpPr/>
                  <p:nvPr/>
                </p:nvSpPr>
                <p:spPr>
                  <a:xfrm>
                    <a:off x="4529921" y="2348880"/>
                    <a:ext cx="1799071" cy="1152128"/>
                  </a:xfrm>
                  <a:prstGeom prst="rect">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600"/>
                      </a:solidFill>
                    </a:endParaRPr>
                  </a:p>
                </p:txBody>
              </p:sp>
              <p:sp>
                <p:nvSpPr>
                  <p:cNvPr id="137" name="TextBox 136"/>
                  <p:cNvSpPr txBox="1"/>
                  <p:nvPr/>
                </p:nvSpPr>
                <p:spPr>
                  <a:xfrm>
                    <a:off x="4672800" y="2743200"/>
                    <a:ext cx="1569600" cy="369332"/>
                  </a:xfrm>
                  <a:prstGeom prst="rect">
                    <a:avLst/>
                  </a:prstGeom>
                  <a:gradFill flip="none" rotWithShape="1">
                    <a:gsLst>
                      <a:gs pos="47900">
                        <a:srgbClr val="FFFFFF">
                          <a:alpha val="49000"/>
                        </a:srgbClr>
                      </a:gs>
                      <a:gs pos="0">
                        <a:schemeClr val="bg1">
                          <a:alpha val="49000"/>
                        </a:schemeClr>
                      </a:gs>
                      <a:gs pos="100000">
                        <a:schemeClr val="bg1">
                          <a:alpha val="0"/>
                        </a:schemeClr>
                      </a:gs>
                    </a:gsLst>
                    <a:path path="rect">
                      <a:fillToRect l="50000" t="50000" r="50000" b="50000"/>
                    </a:path>
                    <a:tileRect/>
                  </a:gradFill>
                </p:spPr>
                <p:txBody>
                  <a:bodyPr wrap="square" rtlCol="0">
                    <a:spAutoFit/>
                  </a:bodyPr>
                  <a:lstStyle>
                    <a:defPPr>
                      <a:defRPr lang="en-US"/>
                    </a:defPPr>
                    <a:lvl1pPr algn="ctr">
                      <a:defRPr sz="2000" b="1">
                        <a:solidFill>
                          <a:srgbClr val="00CC00"/>
                        </a:solidFill>
                      </a:defRPr>
                    </a:lvl1pPr>
                  </a:lstStyle>
                  <a:p>
                    <a:r>
                      <a:rPr lang="en-AU" sz="1800" dirty="0" smtClean="0">
                        <a:solidFill>
                          <a:srgbClr val="006600"/>
                        </a:solidFill>
                      </a:rPr>
                      <a:t>VIC-GIP-004</a:t>
                    </a:r>
                    <a:endParaRPr lang="en-AU" sz="1800" dirty="0">
                      <a:solidFill>
                        <a:srgbClr val="006600"/>
                      </a:solidFill>
                    </a:endParaRPr>
                  </a:p>
                </p:txBody>
              </p:sp>
              <p:sp>
                <p:nvSpPr>
                  <p:cNvPr id="138" name="TextBox 137"/>
                  <p:cNvSpPr txBox="1"/>
                  <p:nvPr/>
                </p:nvSpPr>
                <p:spPr>
                  <a:xfrm>
                    <a:off x="4529921" y="4335600"/>
                    <a:ext cx="1569600" cy="400110"/>
                  </a:xfrm>
                  <a:prstGeom prst="rect">
                    <a:avLst/>
                  </a:prstGeom>
                  <a:gradFill flip="none" rotWithShape="1">
                    <a:gsLst>
                      <a:gs pos="47900">
                        <a:srgbClr val="FFFFFF">
                          <a:alpha val="49000"/>
                        </a:srgbClr>
                      </a:gs>
                      <a:gs pos="0">
                        <a:schemeClr val="bg1">
                          <a:alpha val="49000"/>
                        </a:schemeClr>
                      </a:gs>
                      <a:gs pos="100000">
                        <a:schemeClr val="bg1">
                          <a:alpha val="0"/>
                        </a:schemeClr>
                      </a:gs>
                    </a:gsLst>
                    <a:path path="rect">
                      <a:fillToRect l="50000" t="50000" r="50000" b="50000"/>
                    </a:path>
                    <a:tileRect/>
                  </a:gradFill>
                </p:spPr>
                <p:txBody>
                  <a:bodyPr wrap="square" rtlCol="0">
                    <a:spAutoFit/>
                  </a:bodyPr>
                  <a:lstStyle/>
                  <a:p>
                    <a:pPr algn="ctr"/>
                    <a:r>
                      <a:rPr lang="en-AU" sz="2000" b="1" dirty="0" smtClean="0">
                        <a:solidFill>
                          <a:srgbClr val="006600"/>
                        </a:solidFill>
                      </a:rPr>
                      <a:t>VIC-GIP-001</a:t>
                    </a:r>
                    <a:endParaRPr lang="en-AU" sz="2000" b="1" dirty="0">
                      <a:solidFill>
                        <a:srgbClr val="006600"/>
                      </a:solidFill>
                    </a:endParaRPr>
                  </a:p>
                </p:txBody>
              </p:sp>
            </p:grpSp>
            <p:sp>
              <p:nvSpPr>
                <p:cNvPr id="133" name="TextBox 132"/>
                <p:cNvSpPr txBox="1"/>
                <p:nvPr/>
              </p:nvSpPr>
              <p:spPr>
                <a:xfrm>
                  <a:off x="2787521" y="2757600"/>
                  <a:ext cx="1569600" cy="369332"/>
                </a:xfrm>
                <a:prstGeom prst="rect">
                  <a:avLst/>
                </a:prstGeom>
                <a:gradFill flip="none" rotWithShape="1">
                  <a:gsLst>
                    <a:gs pos="47900">
                      <a:srgbClr val="FFFFFF">
                        <a:alpha val="49000"/>
                      </a:srgbClr>
                    </a:gs>
                    <a:gs pos="0">
                      <a:schemeClr val="bg1">
                        <a:alpha val="49000"/>
                      </a:schemeClr>
                    </a:gs>
                    <a:gs pos="100000">
                      <a:schemeClr val="bg1">
                        <a:alpha val="0"/>
                      </a:schemeClr>
                    </a:gs>
                  </a:gsLst>
                  <a:path path="rect">
                    <a:fillToRect l="50000" t="50000" r="50000" b="50000"/>
                  </a:path>
                  <a:tileRect/>
                </a:gradFill>
              </p:spPr>
              <p:txBody>
                <a:bodyPr wrap="square" rtlCol="0">
                  <a:spAutoFit/>
                </a:bodyPr>
                <a:lstStyle>
                  <a:defPPr>
                    <a:defRPr lang="en-US"/>
                  </a:defPPr>
                  <a:lvl1pPr algn="ctr">
                    <a:defRPr sz="2000" b="1">
                      <a:solidFill>
                        <a:srgbClr val="00CC00"/>
                      </a:solidFill>
                    </a:defRPr>
                  </a:lvl1pPr>
                </a:lstStyle>
                <a:p>
                  <a:r>
                    <a:rPr lang="en-AU" sz="1800" dirty="0" smtClean="0">
                      <a:solidFill>
                        <a:srgbClr val="006600"/>
                      </a:solidFill>
                    </a:rPr>
                    <a:t>VIC-GIP-003</a:t>
                  </a:r>
                  <a:endParaRPr lang="en-AU" sz="1800" dirty="0">
                    <a:solidFill>
                      <a:srgbClr val="006600"/>
                    </a:solidFill>
                  </a:endParaRPr>
                </a:p>
              </p:txBody>
            </p:sp>
            <p:sp>
              <p:nvSpPr>
                <p:cNvPr id="134" name="Freeform 133"/>
                <p:cNvSpPr/>
                <p:nvPr/>
              </p:nvSpPr>
              <p:spPr>
                <a:xfrm>
                  <a:off x="2138400" y="2347200"/>
                  <a:ext cx="2404800" cy="1152000"/>
                </a:xfrm>
                <a:custGeom>
                  <a:avLst/>
                  <a:gdLst>
                    <a:gd name="connsiteX0" fmla="*/ 0 w 2404800"/>
                    <a:gd name="connsiteY0" fmla="*/ 1144800 h 1152000"/>
                    <a:gd name="connsiteX1" fmla="*/ 2404800 w 2404800"/>
                    <a:gd name="connsiteY1" fmla="*/ 1152000 h 1152000"/>
                    <a:gd name="connsiteX2" fmla="*/ 2397600 w 2404800"/>
                    <a:gd name="connsiteY2" fmla="*/ 0 h 1152000"/>
                    <a:gd name="connsiteX3" fmla="*/ 1051200 w 2404800"/>
                    <a:gd name="connsiteY3" fmla="*/ 0 h 1152000"/>
                    <a:gd name="connsiteX4" fmla="*/ 648000 w 2404800"/>
                    <a:gd name="connsiteY4" fmla="*/ 417600 h 1152000"/>
                    <a:gd name="connsiteX5" fmla="*/ 280800 w 2404800"/>
                    <a:gd name="connsiteY5" fmla="*/ 828000 h 1152000"/>
                    <a:gd name="connsiteX6" fmla="*/ 0 w 2404800"/>
                    <a:gd name="connsiteY6" fmla="*/ 114480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4800" h="1152000">
                      <a:moveTo>
                        <a:pt x="0" y="1144800"/>
                      </a:moveTo>
                      <a:lnTo>
                        <a:pt x="2404800" y="1152000"/>
                      </a:lnTo>
                      <a:lnTo>
                        <a:pt x="2397600" y="0"/>
                      </a:lnTo>
                      <a:lnTo>
                        <a:pt x="1051200" y="0"/>
                      </a:lnTo>
                      <a:lnTo>
                        <a:pt x="648000" y="417600"/>
                      </a:lnTo>
                      <a:lnTo>
                        <a:pt x="280800" y="828000"/>
                      </a:lnTo>
                      <a:lnTo>
                        <a:pt x="0" y="1144800"/>
                      </a:lnTo>
                      <a:close/>
                    </a:path>
                  </a:pathLst>
                </a:cu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600"/>
                    </a:solidFill>
                  </a:endParaRPr>
                </a:p>
              </p:txBody>
            </p:sp>
          </p:grpSp>
          <p:grpSp>
            <p:nvGrpSpPr>
              <p:cNvPr id="128" name="Group 127"/>
              <p:cNvGrpSpPr/>
              <p:nvPr/>
            </p:nvGrpSpPr>
            <p:grpSpPr>
              <a:xfrm>
                <a:off x="3117458" y="-1494159"/>
                <a:ext cx="7923600" cy="4824816"/>
                <a:chOff x="539091" y="476392"/>
                <a:chExt cx="7923600" cy="4824816"/>
              </a:xfrm>
            </p:grpSpPr>
            <p:pic>
              <p:nvPicPr>
                <p:cNvPr id="129"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091" y="476392"/>
                  <a:ext cx="7923600" cy="482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0" name="TextBox 129"/>
                <p:cNvSpPr txBox="1"/>
                <p:nvPr/>
              </p:nvSpPr>
              <p:spPr>
                <a:xfrm>
                  <a:off x="4047521" y="3131598"/>
                  <a:ext cx="1569600" cy="369332"/>
                </a:xfrm>
                <a:prstGeom prst="rect">
                  <a:avLst/>
                </a:prstGeom>
                <a:gradFill flip="none" rotWithShape="1">
                  <a:gsLst>
                    <a:gs pos="47900">
                      <a:srgbClr val="FFFFFF">
                        <a:alpha val="49000"/>
                      </a:srgbClr>
                    </a:gs>
                    <a:gs pos="0">
                      <a:schemeClr val="bg1">
                        <a:alpha val="49000"/>
                      </a:schemeClr>
                    </a:gs>
                    <a:gs pos="100000">
                      <a:schemeClr val="bg1">
                        <a:alpha val="0"/>
                      </a:schemeClr>
                    </a:gs>
                  </a:gsLst>
                  <a:path path="rect">
                    <a:fillToRect l="50000" t="50000" r="50000" b="50000"/>
                  </a:path>
                  <a:tileRect/>
                </a:gradFill>
              </p:spPr>
              <p:txBody>
                <a:bodyPr wrap="square" rtlCol="0">
                  <a:spAutoFit/>
                </a:bodyPr>
                <a:lstStyle>
                  <a:defPPr>
                    <a:defRPr lang="en-US"/>
                  </a:defPPr>
                  <a:lvl1pPr algn="ctr">
                    <a:defRPr sz="2000" b="1">
                      <a:solidFill>
                        <a:srgbClr val="00CC00"/>
                      </a:solidFill>
                    </a:defRPr>
                  </a:lvl1pPr>
                </a:lstStyle>
                <a:p>
                  <a:r>
                    <a:rPr lang="en-AU" sz="1800" dirty="0" smtClean="0">
                      <a:solidFill>
                        <a:srgbClr val="006600"/>
                      </a:solidFill>
                    </a:rPr>
                    <a:t>VIC-GIP-002</a:t>
                  </a:r>
                  <a:endParaRPr lang="en-AU" sz="1800" dirty="0">
                    <a:solidFill>
                      <a:srgbClr val="006600"/>
                    </a:solidFill>
                  </a:endParaRPr>
                </a:p>
              </p:txBody>
            </p:sp>
            <p:sp>
              <p:nvSpPr>
                <p:cNvPr id="131" name="Freeform 130"/>
                <p:cNvSpPr/>
                <p:nvPr/>
              </p:nvSpPr>
              <p:spPr>
                <a:xfrm>
                  <a:off x="2959199" y="1836000"/>
                  <a:ext cx="2657921" cy="2315972"/>
                </a:xfrm>
                <a:custGeom>
                  <a:avLst/>
                  <a:gdLst>
                    <a:gd name="connsiteX0" fmla="*/ 0 w 2404800"/>
                    <a:gd name="connsiteY0" fmla="*/ 1144800 h 1152000"/>
                    <a:gd name="connsiteX1" fmla="*/ 2404800 w 2404800"/>
                    <a:gd name="connsiteY1" fmla="*/ 1152000 h 1152000"/>
                    <a:gd name="connsiteX2" fmla="*/ 2397600 w 2404800"/>
                    <a:gd name="connsiteY2" fmla="*/ 0 h 1152000"/>
                    <a:gd name="connsiteX3" fmla="*/ 1051200 w 2404800"/>
                    <a:gd name="connsiteY3" fmla="*/ 0 h 1152000"/>
                    <a:gd name="connsiteX4" fmla="*/ 648000 w 2404800"/>
                    <a:gd name="connsiteY4" fmla="*/ 417600 h 1152000"/>
                    <a:gd name="connsiteX5" fmla="*/ 280800 w 2404800"/>
                    <a:gd name="connsiteY5" fmla="*/ 828000 h 1152000"/>
                    <a:gd name="connsiteX6" fmla="*/ 0 w 2404800"/>
                    <a:gd name="connsiteY6" fmla="*/ 1144800 h 1152000"/>
                    <a:gd name="connsiteX0" fmla="*/ 0 w 2404800"/>
                    <a:gd name="connsiteY0" fmla="*/ 1144800 h 1152000"/>
                    <a:gd name="connsiteX1" fmla="*/ 2404800 w 2404800"/>
                    <a:gd name="connsiteY1" fmla="*/ 1152000 h 1152000"/>
                    <a:gd name="connsiteX2" fmla="*/ 2397600 w 2404800"/>
                    <a:gd name="connsiteY2" fmla="*/ 0 h 1152000"/>
                    <a:gd name="connsiteX3" fmla="*/ 2107692 w 2404800"/>
                    <a:gd name="connsiteY3" fmla="*/ 3627 h 1152000"/>
                    <a:gd name="connsiteX4" fmla="*/ 648000 w 2404800"/>
                    <a:gd name="connsiteY4" fmla="*/ 417600 h 1152000"/>
                    <a:gd name="connsiteX5" fmla="*/ 280800 w 2404800"/>
                    <a:gd name="connsiteY5" fmla="*/ 828000 h 1152000"/>
                    <a:gd name="connsiteX6" fmla="*/ 0 w 2404800"/>
                    <a:gd name="connsiteY6" fmla="*/ 1144800 h 1152000"/>
                    <a:gd name="connsiteX0" fmla="*/ 0 w 2617516"/>
                    <a:gd name="connsiteY0" fmla="*/ 1166560 h 1166560"/>
                    <a:gd name="connsiteX1" fmla="*/ 2617516 w 2617516"/>
                    <a:gd name="connsiteY1" fmla="*/ 1152000 h 1166560"/>
                    <a:gd name="connsiteX2" fmla="*/ 2610316 w 2617516"/>
                    <a:gd name="connsiteY2" fmla="*/ 0 h 1166560"/>
                    <a:gd name="connsiteX3" fmla="*/ 2320408 w 2617516"/>
                    <a:gd name="connsiteY3" fmla="*/ 3627 h 1166560"/>
                    <a:gd name="connsiteX4" fmla="*/ 860716 w 2617516"/>
                    <a:gd name="connsiteY4" fmla="*/ 417600 h 1166560"/>
                    <a:gd name="connsiteX5" fmla="*/ 493516 w 2617516"/>
                    <a:gd name="connsiteY5" fmla="*/ 828000 h 1166560"/>
                    <a:gd name="connsiteX6" fmla="*/ 0 w 2617516"/>
                    <a:gd name="connsiteY6" fmla="*/ 1166560 h 1166560"/>
                    <a:gd name="connsiteX0" fmla="*/ 0 w 2617516"/>
                    <a:gd name="connsiteY0" fmla="*/ 1166560 h 1166560"/>
                    <a:gd name="connsiteX1" fmla="*/ 2617516 w 2617516"/>
                    <a:gd name="connsiteY1" fmla="*/ 1152000 h 1166560"/>
                    <a:gd name="connsiteX2" fmla="*/ 2610316 w 2617516"/>
                    <a:gd name="connsiteY2" fmla="*/ 0 h 1166560"/>
                    <a:gd name="connsiteX3" fmla="*/ 2320408 w 2617516"/>
                    <a:gd name="connsiteY3" fmla="*/ 3627 h 1166560"/>
                    <a:gd name="connsiteX4" fmla="*/ 860716 w 2617516"/>
                    <a:gd name="connsiteY4" fmla="*/ 417600 h 1166560"/>
                    <a:gd name="connsiteX5" fmla="*/ 727504 w 2617516"/>
                    <a:gd name="connsiteY5" fmla="*/ 788107 h 1166560"/>
                    <a:gd name="connsiteX6" fmla="*/ 0 w 2617516"/>
                    <a:gd name="connsiteY6" fmla="*/ 1166560 h 1166560"/>
                    <a:gd name="connsiteX0" fmla="*/ 0 w 2617516"/>
                    <a:gd name="connsiteY0" fmla="*/ 1166560 h 1166560"/>
                    <a:gd name="connsiteX1" fmla="*/ 2617516 w 2617516"/>
                    <a:gd name="connsiteY1" fmla="*/ 1152000 h 1166560"/>
                    <a:gd name="connsiteX2" fmla="*/ 2610316 w 2617516"/>
                    <a:gd name="connsiteY2" fmla="*/ 0 h 1166560"/>
                    <a:gd name="connsiteX3" fmla="*/ 2320408 w 2617516"/>
                    <a:gd name="connsiteY3" fmla="*/ 3627 h 1166560"/>
                    <a:gd name="connsiteX4" fmla="*/ 1534318 w 2617516"/>
                    <a:gd name="connsiteY4" fmla="*/ 370453 h 1166560"/>
                    <a:gd name="connsiteX5" fmla="*/ 727504 w 2617516"/>
                    <a:gd name="connsiteY5" fmla="*/ 788107 h 1166560"/>
                    <a:gd name="connsiteX6" fmla="*/ 0 w 2617516"/>
                    <a:gd name="connsiteY6" fmla="*/ 1166560 h 1166560"/>
                    <a:gd name="connsiteX0" fmla="*/ 0 w 2617516"/>
                    <a:gd name="connsiteY0" fmla="*/ 1166560 h 1166560"/>
                    <a:gd name="connsiteX1" fmla="*/ 2617516 w 2617516"/>
                    <a:gd name="connsiteY1" fmla="*/ 1152000 h 1166560"/>
                    <a:gd name="connsiteX2" fmla="*/ 2610316 w 2617516"/>
                    <a:gd name="connsiteY2" fmla="*/ 0 h 1166560"/>
                    <a:gd name="connsiteX3" fmla="*/ 2320408 w 2617516"/>
                    <a:gd name="connsiteY3" fmla="*/ 3627 h 1166560"/>
                    <a:gd name="connsiteX4" fmla="*/ 1817940 w 2617516"/>
                    <a:gd name="connsiteY4" fmla="*/ 214507 h 1166560"/>
                    <a:gd name="connsiteX5" fmla="*/ 727504 w 2617516"/>
                    <a:gd name="connsiteY5" fmla="*/ 788107 h 1166560"/>
                    <a:gd name="connsiteX6" fmla="*/ 0 w 2617516"/>
                    <a:gd name="connsiteY6" fmla="*/ 1166560 h 1166560"/>
                    <a:gd name="connsiteX0" fmla="*/ 0 w 2617516"/>
                    <a:gd name="connsiteY0" fmla="*/ 1166560 h 1166560"/>
                    <a:gd name="connsiteX1" fmla="*/ 2617516 w 2617516"/>
                    <a:gd name="connsiteY1" fmla="*/ 1152000 h 1166560"/>
                    <a:gd name="connsiteX2" fmla="*/ 2610316 w 2617516"/>
                    <a:gd name="connsiteY2" fmla="*/ 0 h 1166560"/>
                    <a:gd name="connsiteX3" fmla="*/ 2320408 w 2617516"/>
                    <a:gd name="connsiteY3" fmla="*/ 3627 h 1166560"/>
                    <a:gd name="connsiteX4" fmla="*/ 727504 w 2617516"/>
                    <a:gd name="connsiteY4" fmla="*/ 788107 h 1166560"/>
                    <a:gd name="connsiteX5" fmla="*/ 0 w 2617516"/>
                    <a:gd name="connsiteY5" fmla="*/ 1166560 h 1166560"/>
                    <a:gd name="connsiteX0" fmla="*/ 0 w 2617516"/>
                    <a:gd name="connsiteY0" fmla="*/ 1166560 h 1166560"/>
                    <a:gd name="connsiteX1" fmla="*/ 2617516 w 2617516"/>
                    <a:gd name="connsiteY1" fmla="*/ 1152000 h 1166560"/>
                    <a:gd name="connsiteX2" fmla="*/ 2610316 w 2617516"/>
                    <a:gd name="connsiteY2" fmla="*/ 0 h 1166560"/>
                    <a:gd name="connsiteX3" fmla="*/ 2320408 w 2617516"/>
                    <a:gd name="connsiteY3" fmla="*/ 3627 h 1166560"/>
                    <a:gd name="connsiteX4" fmla="*/ 0 w 2617516"/>
                    <a:gd name="connsiteY4" fmla="*/ 1166560 h 1166560"/>
                    <a:gd name="connsiteX0" fmla="*/ 0 w 2617516"/>
                    <a:gd name="connsiteY0" fmla="*/ 1166560 h 1166560"/>
                    <a:gd name="connsiteX1" fmla="*/ 2617516 w 2617516"/>
                    <a:gd name="connsiteY1" fmla="*/ 1152000 h 1166560"/>
                    <a:gd name="connsiteX2" fmla="*/ 2610316 w 2617516"/>
                    <a:gd name="connsiteY2" fmla="*/ 0 h 1166560"/>
                    <a:gd name="connsiteX3" fmla="*/ 2292046 w 2617516"/>
                    <a:gd name="connsiteY3" fmla="*/ 3627 h 1166560"/>
                    <a:gd name="connsiteX4" fmla="*/ 0 w 2617516"/>
                    <a:gd name="connsiteY4" fmla="*/ 1166560 h 116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516" h="1166560">
                      <a:moveTo>
                        <a:pt x="0" y="1166560"/>
                      </a:moveTo>
                      <a:lnTo>
                        <a:pt x="2617516" y="1152000"/>
                      </a:lnTo>
                      <a:lnTo>
                        <a:pt x="2610316" y="0"/>
                      </a:lnTo>
                      <a:lnTo>
                        <a:pt x="2292046" y="3627"/>
                      </a:lnTo>
                      <a:lnTo>
                        <a:pt x="0" y="1166560"/>
                      </a:lnTo>
                      <a:close/>
                    </a:path>
                  </a:pathLst>
                </a:cu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006600"/>
                    </a:solidFill>
                  </a:endParaRPr>
                </a:p>
              </p:txBody>
            </p:sp>
          </p:grpSp>
        </p:grpSp>
        <p:sp>
          <p:nvSpPr>
            <p:cNvPr id="125" name="Freeform 124"/>
            <p:cNvSpPr/>
            <p:nvPr/>
          </p:nvSpPr>
          <p:spPr>
            <a:xfrm>
              <a:off x="621144" y="5611779"/>
              <a:ext cx="7859110" cy="1797269"/>
            </a:xfrm>
            <a:custGeom>
              <a:avLst/>
              <a:gdLst>
                <a:gd name="connsiteX0" fmla="*/ 0 w 7859110"/>
                <a:gd name="connsiteY0" fmla="*/ 1797269 h 1797269"/>
                <a:gd name="connsiteX1" fmla="*/ 86710 w 7859110"/>
                <a:gd name="connsiteY1" fmla="*/ 1608083 h 1797269"/>
                <a:gd name="connsiteX2" fmla="*/ 307427 w 7859110"/>
                <a:gd name="connsiteY2" fmla="*/ 1355835 h 1797269"/>
                <a:gd name="connsiteX3" fmla="*/ 425669 w 7859110"/>
                <a:gd name="connsiteY3" fmla="*/ 1253359 h 1797269"/>
                <a:gd name="connsiteX4" fmla="*/ 496614 w 7859110"/>
                <a:gd name="connsiteY4" fmla="*/ 1143000 h 1797269"/>
                <a:gd name="connsiteX5" fmla="*/ 662152 w 7859110"/>
                <a:gd name="connsiteY5" fmla="*/ 1016876 h 1797269"/>
                <a:gd name="connsiteX6" fmla="*/ 945931 w 7859110"/>
                <a:gd name="connsiteY6" fmla="*/ 709448 h 1797269"/>
                <a:gd name="connsiteX7" fmla="*/ 1221827 w 7859110"/>
                <a:gd name="connsiteY7" fmla="*/ 386255 h 1797269"/>
                <a:gd name="connsiteX8" fmla="*/ 1552903 w 7859110"/>
                <a:gd name="connsiteY8" fmla="*/ 0 h 1797269"/>
                <a:gd name="connsiteX9" fmla="*/ 7859110 w 7859110"/>
                <a:gd name="connsiteY9" fmla="*/ 23648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9110" h="1797269">
                  <a:moveTo>
                    <a:pt x="0" y="1797269"/>
                  </a:moveTo>
                  <a:lnTo>
                    <a:pt x="86710" y="1608083"/>
                  </a:lnTo>
                  <a:lnTo>
                    <a:pt x="307427" y="1355835"/>
                  </a:lnTo>
                  <a:lnTo>
                    <a:pt x="425669" y="1253359"/>
                  </a:lnTo>
                  <a:lnTo>
                    <a:pt x="496614" y="1143000"/>
                  </a:lnTo>
                  <a:lnTo>
                    <a:pt x="662152" y="1016876"/>
                  </a:lnTo>
                  <a:lnTo>
                    <a:pt x="945931" y="709448"/>
                  </a:lnTo>
                  <a:lnTo>
                    <a:pt x="1221827" y="386255"/>
                  </a:lnTo>
                  <a:lnTo>
                    <a:pt x="1552903" y="0"/>
                  </a:lnTo>
                  <a:lnTo>
                    <a:pt x="7859110" y="23648"/>
                  </a:lnTo>
                </a:path>
              </a:pathLst>
            </a:cu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2" name="Group 21"/>
          <p:cNvGrpSpPr/>
          <p:nvPr/>
        </p:nvGrpSpPr>
        <p:grpSpPr>
          <a:xfrm>
            <a:off x="11969" y="24789500"/>
            <a:ext cx="30833554" cy="6475573"/>
            <a:chOff x="36589" y="22364700"/>
            <a:chExt cx="33457901" cy="7026731"/>
          </a:xfrm>
        </p:grpSpPr>
        <p:pic>
          <p:nvPicPr>
            <p:cNvPr id="1027" name="Picture 3" descr="D:\Global Mapper\Images\Gippsland LiDAR seabed D.jpg"/>
            <p:cNvPicPr>
              <a:picLocks noChangeAspect="1" noChangeArrowheads="1"/>
            </p:cNvPicPr>
            <p:nvPr/>
          </p:nvPicPr>
          <p:blipFill rotWithShape="1">
            <a:blip r:embed="rId11">
              <a:clrChange>
                <a:clrFrom>
                  <a:srgbClr val="FFFECD"/>
                </a:clrFrom>
                <a:clrTo>
                  <a:srgbClr val="FFFECD">
                    <a:alpha val="0"/>
                  </a:srgbClr>
                </a:clrTo>
              </a:clrChange>
              <a:extLst>
                <a:ext uri="{28A0092B-C50C-407E-A947-70E740481C1C}">
                  <a14:useLocalDpi xmlns:a14="http://schemas.microsoft.com/office/drawing/2010/main" val="0"/>
                </a:ext>
              </a:extLst>
            </a:blip>
            <a:srcRect l="4249" b="40779"/>
            <a:stretch/>
          </p:blipFill>
          <p:spPr bwMode="auto">
            <a:xfrm>
              <a:off x="558139" y="26421444"/>
              <a:ext cx="16880623" cy="2969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Global Mapper\Images\Gippsland LiDAR seabed C.jpg"/>
            <p:cNvPicPr>
              <a:picLocks noChangeAspect="1" noChangeArrowheads="1"/>
            </p:cNvPicPr>
            <p:nvPr/>
          </p:nvPicPr>
          <p:blipFill rotWithShape="1">
            <a:blip r:embed="rId12">
              <a:clrChange>
                <a:clrFrom>
                  <a:srgbClr val="FFFECD"/>
                </a:clrFrom>
                <a:clrTo>
                  <a:srgbClr val="FFFECD">
                    <a:alpha val="0"/>
                  </a:srgbClr>
                </a:clrTo>
              </a:clrChange>
              <a:extLst>
                <a:ext uri="{28A0092B-C50C-407E-A947-70E740481C1C}">
                  <a14:useLocalDpi xmlns:a14="http://schemas.microsoft.com/office/drawing/2010/main" val="0"/>
                </a:ext>
              </a:extLst>
            </a:blip>
            <a:srcRect l="3976" b="43617"/>
            <a:stretch/>
          </p:blipFill>
          <p:spPr bwMode="auto">
            <a:xfrm>
              <a:off x="16711114" y="26588049"/>
              <a:ext cx="16783376" cy="280338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Global Mapper\Images\Gippsland LiDAR seabed A.jpg"/>
            <p:cNvPicPr>
              <a:picLocks noChangeAspect="1" noChangeArrowheads="1"/>
            </p:cNvPicPr>
            <p:nvPr/>
          </p:nvPicPr>
          <p:blipFill rotWithShape="1">
            <a:blip r:embed="rId13">
              <a:clrChange>
                <a:clrFrom>
                  <a:srgbClr val="FFFECD"/>
                </a:clrFrom>
                <a:clrTo>
                  <a:srgbClr val="FFFECD">
                    <a:alpha val="0"/>
                  </a:srgbClr>
                </a:clrTo>
              </a:clrChange>
              <a:extLst>
                <a:ext uri="{28A0092B-C50C-407E-A947-70E740481C1C}">
                  <a14:useLocalDpi xmlns:a14="http://schemas.microsoft.com/office/drawing/2010/main" val="0"/>
                </a:ext>
              </a:extLst>
            </a:blip>
            <a:srcRect l="3874" b="8538"/>
            <a:stretch/>
          </p:blipFill>
          <p:spPr bwMode="auto">
            <a:xfrm>
              <a:off x="16049624" y="22497352"/>
              <a:ext cx="16801249" cy="4547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Global Mapper\Images\Gippsland LiDAR seabed B.jpg"/>
            <p:cNvPicPr>
              <a:picLocks noChangeAspect="1" noChangeArrowheads="1"/>
            </p:cNvPicPr>
            <p:nvPr/>
          </p:nvPicPr>
          <p:blipFill>
            <a:blip r:embed="rId14">
              <a:clrChange>
                <a:clrFrom>
                  <a:srgbClr val="FFFECD"/>
                </a:clrFrom>
                <a:clrTo>
                  <a:srgbClr val="FFFECD">
                    <a:alpha val="0"/>
                  </a:srgbClr>
                </a:clrTo>
              </a:clrChange>
              <a:extLst>
                <a:ext uri="{28A0092B-C50C-407E-A947-70E740481C1C}">
                  <a14:useLocalDpi xmlns:a14="http://schemas.microsoft.com/office/drawing/2010/main" val="0"/>
                </a:ext>
              </a:extLst>
            </a:blip>
            <a:srcRect/>
            <a:stretch>
              <a:fillRect/>
            </a:stretch>
          </p:blipFill>
          <p:spPr bwMode="auto">
            <a:xfrm>
              <a:off x="36589" y="22364700"/>
              <a:ext cx="17478375" cy="497205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3" descr="K:\NH Working Folder\Global Mapper\Images\Gippsland Seabed Mapping4-zoom_2ldd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974" y="18597171"/>
            <a:ext cx="9124950" cy="504825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3279663" y="31493673"/>
            <a:ext cx="4871632" cy="1881398"/>
          </a:xfrm>
          <a:prstGeom prst="rect">
            <a:avLst/>
          </a:prstGeom>
          <a:solidFill>
            <a:srgbClr val="488CE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AU" sz="3600" dirty="0">
                <a:solidFill>
                  <a:schemeClr val="lt1"/>
                </a:solidFill>
              </a:rPr>
              <a:t>The CarbonNet Project</a:t>
            </a:r>
            <a:endParaRPr lang="en-AU" sz="1600" dirty="0">
              <a:solidFill>
                <a:schemeClr val="lt1"/>
              </a:solidFill>
            </a:endParaRPr>
          </a:p>
          <a:p>
            <a:pPr algn="ctr"/>
            <a:endParaRPr lang="en-AU" sz="1600" dirty="0">
              <a:solidFill>
                <a:schemeClr val="lt1"/>
              </a:solidFill>
            </a:endParaRPr>
          </a:p>
          <a:p>
            <a:r>
              <a:rPr lang="en-AU" sz="1600" dirty="0">
                <a:solidFill>
                  <a:schemeClr val="lt1"/>
                </a:solidFill>
              </a:rPr>
              <a:t>CarbonNet is run by the State Government of Victoria, with funding support from the Federal government under the Greenhouse Gas Flagships Programme and </a:t>
            </a:r>
            <a:r>
              <a:rPr lang="en-AU" sz="1600" dirty="0" smtClean="0">
                <a:solidFill>
                  <a:schemeClr val="lt1"/>
                </a:solidFill>
              </a:rPr>
              <a:t>from the </a:t>
            </a:r>
            <a:r>
              <a:rPr lang="en-AU" sz="1600" dirty="0">
                <a:solidFill>
                  <a:schemeClr val="lt1"/>
                </a:solidFill>
              </a:rPr>
              <a:t>GCCSI.</a:t>
            </a:r>
          </a:p>
        </p:txBody>
      </p:sp>
      <p:grpSp>
        <p:nvGrpSpPr>
          <p:cNvPr id="60" name="Group 59"/>
          <p:cNvGrpSpPr/>
          <p:nvPr/>
        </p:nvGrpSpPr>
        <p:grpSpPr>
          <a:xfrm>
            <a:off x="24487409" y="31682518"/>
            <a:ext cx="4694561" cy="1361339"/>
            <a:chOff x="26232928" y="33961609"/>
            <a:chExt cx="5029200" cy="1458453"/>
          </a:xfrm>
        </p:grpSpPr>
        <p:sp>
          <p:nvSpPr>
            <p:cNvPr id="61" name="Rectangle 60"/>
            <p:cNvSpPr/>
            <p:nvPr/>
          </p:nvSpPr>
          <p:spPr>
            <a:xfrm>
              <a:off x="26232928" y="33961609"/>
              <a:ext cx="5029200" cy="1458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2" name="Picture 2" descr="Australian Government Department of Industry and Scienc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364518" y="34007498"/>
              <a:ext cx="3209925" cy="638175"/>
            </a:xfrm>
            <a:prstGeom prst="rect">
              <a:avLst/>
            </a:prstGeom>
            <a:solidFill>
              <a:schemeClr val="bg1"/>
            </a:solidFill>
            <a:extLst/>
          </p:spPr>
        </p:pic>
        <p:pic>
          <p:nvPicPr>
            <p:cNvPr id="63" name="Picture 2" descr="State Government of Victoria, Australia – link to Government home">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804465" y="34716214"/>
              <a:ext cx="3914775" cy="666751"/>
            </a:xfrm>
            <a:prstGeom prst="rect">
              <a:avLst/>
            </a:prstGeom>
            <a:solidFill>
              <a:schemeClr val="bg1"/>
            </a:solidFill>
            <a:extLst/>
          </p:spPr>
        </p:pic>
        <p:pic>
          <p:nvPicPr>
            <p:cNvPr id="64" name="Picture 21" descr="Global CCS Institute"/>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29759874" y="34069491"/>
              <a:ext cx="1368754" cy="514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20932526" y="3616432"/>
            <a:ext cx="8467725" cy="7355160"/>
            <a:chOff x="20665261" y="3327676"/>
            <a:chExt cx="8467725" cy="7355160"/>
          </a:xfrm>
        </p:grpSpPr>
        <p:pic>
          <p:nvPicPr>
            <p:cNvPr id="82" name="Picture 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20665261" y="3327676"/>
              <a:ext cx="8467725" cy="598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21538665" y="9297841"/>
              <a:ext cx="6720917" cy="1384995"/>
            </a:xfrm>
            <a:prstGeom prst="rect">
              <a:avLst/>
            </a:prstGeom>
            <a:solidFill>
              <a:schemeClr val="bg1"/>
            </a:solidFill>
            <a:ln w="28575">
              <a:solidFill>
                <a:schemeClr val="tx1"/>
              </a:solidFill>
            </a:ln>
          </p:spPr>
          <p:txBody>
            <a:bodyPr wrap="square" rtlCol="0">
              <a:spAutoFit/>
            </a:bodyPr>
            <a:lstStyle/>
            <a:p>
              <a:r>
                <a:rPr lang="en-AU" sz="1400" b="1" dirty="0" smtClean="0"/>
                <a:t>Figure 2: Basin Infrastructure.</a:t>
              </a:r>
            </a:p>
            <a:p>
              <a:r>
                <a:rPr lang="en-AU" sz="1400" dirty="0" smtClean="0"/>
                <a:t>Extensive oil and gas exploration has culminated in several major field developments (platforms) and export pipelines. Over 1500 wells have been drilled. All petroleum infrastructure must be avoided in future CCS operations until such time as formal abandonment occurs. At this time, a new phase of re-use of depleted reservoirs may commence.</a:t>
              </a:r>
              <a:endParaRPr lang="en-AU" sz="1400" dirty="0"/>
            </a:p>
          </p:txBody>
        </p:sp>
      </p:grpSp>
      <p:sp>
        <p:nvSpPr>
          <p:cNvPr id="66" name="TextBox 65"/>
          <p:cNvSpPr txBox="1"/>
          <p:nvPr/>
        </p:nvSpPr>
        <p:spPr>
          <a:xfrm>
            <a:off x="452981" y="8612307"/>
            <a:ext cx="2620286" cy="4185761"/>
          </a:xfrm>
          <a:prstGeom prst="rect">
            <a:avLst/>
          </a:prstGeom>
          <a:solidFill>
            <a:schemeClr val="bg1"/>
          </a:solidFill>
          <a:ln w="28575">
            <a:solidFill>
              <a:schemeClr val="tx1"/>
            </a:solidFill>
          </a:ln>
        </p:spPr>
        <p:txBody>
          <a:bodyPr wrap="square" rtlCol="0">
            <a:spAutoFit/>
          </a:bodyPr>
          <a:lstStyle/>
          <a:p>
            <a:r>
              <a:rPr lang="en-AU" sz="1400" b="1" dirty="0" smtClean="0"/>
              <a:t>Figure 3: Database.</a:t>
            </a:r>
          </a:p>
          <a:p>
            <a:r>
              <a:rPr lang="en-AU" sz="1400" dirty="0" smtClean="0"/>
              <a:t>Extensive seismic data has been collected during 50 years of petroleum exploration.</a:t>
            </a:r>
          </a:p>
          <a:p>
            <a:endParaRPr lang="en-AU" sz="1400" dirty="0"/>
          </a:p>
          <a:p>
            <a:r>
              <a:rPr lang="en-AU" sz="1400" dirty="0" smtClean="0"/>
              <a:t>2D seismic lines (green and blue) have been superseded by extensive 3D seismic coverage in Commonwealth and State waters (lilac and red, respectively)</a:t>
            </a:r>
          </a:p>
          <a:p>
            <a:endParaRPr lang="en-AU" sz="1400" dirty="0"/>
          </a:p>
          <a:p>
            <a:r>
              <a:rPr lang="en-AU" sz="1400" dirty="0" smtClean="0"/>
              <a:t>A marine park exists in state waters (purple). </a:t>
            </a:r>
          </a:p>
          <a:p>
            <a:endParaRPr lang="en-AU" sz="1400" dirty="0"/>
          </a:p>
          <a:p>
            <a:r>
              <a:rPr lang="en-AU" sz="1400" dirty="0" smtClean="0"/>
              <a:t>Oil and gas tenements overlap with GHG permits held by CarbonNet (green). Approx. 50 wells are in the nearshore study area.</a:t>
            </a:r>
            <a:endParaRPr lang="en-AU" sz="1400" dirty="0"/>
          </a:p>
        </p:txBody>
      </p:sp>
      <p:sp>
        <p:nvSpPr>
          <p:cNvPr id="67" name="TextBox 66"/>
          <p:cNvSpPr txBox="1"/>
          <p:nvPr/>
        </p:nvSpPr>
        <p:spPr>
          <a:xfrm>
            <a:off x="21424642" y="28547243"/>
            <a:ext cx="8818821" cy="2677656"/>
          </a:xfrm>
          <a:prstGeom prst="rect">
            <a:avLst/>
          </a:prstGeom>
          <a:solidFill>
            <a:schemeClr val="bg1"/>
          </a:solidFill>
          <a:ln w="28575">
            <a:solidFill>
              <a:schemeClr val="tx1"/>
            </a:solidFill>
          </a:ln>
        </p:spPr>
        <p:txBody>
          <a:bodyPr wrap="square" rtlCol="0">
            <a:spAutoFit/>
          </a:bodyPr>
          <a:lstStyle/>
          <a:p>
            <a:r>
              <a:rPr lang="en-AU" sz="1400" b="1" dirty="0" smtClean="0"/>
              <a:t>Figure 4: LiDAR bathymetry.</a:t>
            </a:r>
          </a:p>
          <a:p>
            <a:r>
              <a:rPr lang="en-AU" sz="1400" dirty="0" smtClean="0"/>
              <a:t>A rich database of bathymetric textures and associated processes is derived from LiDAR swath mapping of the nearshore. This strip of data is rotated 45 degrees clockwise.</a:t>
            </a:r>
          </a:p>
          <a:p>
            <a:endParaRPr lang="en-AU" sz="1400" dirty="0"/>
          </a:p>
          <a:p>
            <a:r>
              <a:rPr lang="en-AU" sz="1400" dirty="0" smtClean="0"/>
              <a:t>Victoria’s State  Department of Sustainability and Environment commissioned a </a:t>
            </a:r>
            <a:r>
              <a:rPr lang="en-AU" sz="1400" dirty="0" err="1" smtClean="0"/>
              <a:t>Fugro</a:t>
            </a:r>
            <a:r>
              <a:rPr lang="en-AU" sz="1400" dirty="0" smtClean="0"/>
              <a:t> LADS survey over the nearshore in 2008-09 to a nominal 20m water depth or 3.5 km offshore (upper panel of data from orange surf zone to data splice.</a:t>
            </a:r>
          </a:p>
          <a:p>
            <a:r>
              <a:rPr lang="en-AU" sz="1400" dirty="0" smtClean="0"/>
              <a:t> 2.5 m grids were produced oriented  to grid north but original flight grid only resolved 5m, in swaths generally parallel to the coast. (Data striping is visible in ~200m swaths)</a:t>
            </a:r>
          </a:p>
          <a:p>
            <a:endParaRPr lang="en-AU" sz="1400" dirty="0"/>
          </a:p>
          <a:p>
            <a:r>
              <a:rPr lang="en-AU" sz="1400" dirty="0" err="1" smtClean="0"/>
              <a:t>Fugro</a:t>
            </a:r>
            <a:r>
              <a:rPr lang="en-AU" sz="1400" dirty="0" smtClean="0"/>
              <a:t> LADS also flew a commercial survey in 2004 to delineate seabed obstructions for a 3D seismic survey reaching towards shallower water (lower panel of data, gridded at 5m resolution). Several rocky outcrops and </a:t>
            </a:r>
            <a:r>
              <a:rPr lang="en-AU" sz="1400" dirty="0" err="1" smtClean="0"/>
              <a:t>hardgrounds</a:t>
            </a:r>
            <a:r>
              <a:rPr lang="en-AU" sz="1400" dirty="0" smtClean="0"/>
              <a:t> were mapped by LiDAR and safely avoided during the survey.</a:t>
            </a:r>
            <a:endParaRPr lang="en-AU" sz="1400" dirty="0"/>
          </a:p>
        </p:txBody>
      </p:sp>
      <p:sp>
        <p:nvSpPr>
          <p:cNvPr id="68" name="TextBox 67"/>
          <p:cNvSpPr txBox="1"/>
          <p:nvPr/>
        </p:nvSpPr>
        <p:spPr>
          <a:xfrm>
            <a:off x="2363637" y="23645421"/>
            <a:ext cx="6720917" cy="954107"/>
          </a:xfrm>
          <a:prstGeom prst="rect">
            <a:avLst/>
          </a:prstGeom>
          <a:solidFill>
            <a:schemeClr val="bg1"/>
          </a:solidFill>
          <a:ln w="28575">
            <a:solidFill>
              <a:schemeClr val="tx1"/>
            </a:solidFill>
          </a:ln>
        </p:spPr>
        <p:txBody>
          <a:bodyPr wrap="square" rtlCol="0">
            <a:spAutoFit/>
          </a:bodyPr>
          <a:lstStyle/>
          <a:p>
            <a:r>
              <a:rPr lang="en-AU" sz="1400" b="1" dirty="0" smtClean="0"/>
              <a:t>Figure 5: LiDAR detail – Pipeline trench.</a:t>
            </a:r>
          </a:p>
          <a:p>
            <a:r>
              <a:rPr lang="en-AU" sz="1400" dirty="0" smtClean="0"/>
              <a:t>The prominent linear artificial feature on the left of the image is the trace of the 2002 </a:t>
            </a:r>
            <a:r>
              <a:rPr lang="en-AU" sz="1400" dirty="0" err="1" smtClean="0"/>
              <a:t>TasGas</a:t>
            </a:r>
            <a:r>
              <a:rPr lang="en-AU" sz="1400" dirty="0" smtClean="0"/>
              <a:t> pipeline trench. A variety of natural seabed features are also imaged. The largest of these are paired ridges with a central trough – perhaps a leveed channel?</a:t>
            </a:r>
            <a:endParaRPr lang="en-AU" sz="1400" dirty="0"/>
          </a:p>
        </p:txBody>
      </p:sp>
      <p:grpSp>
        <p:nvGrpSpPr>
          <p:cNvPr id="6" name="Group 5"/>
          <p:cNvGrpSpPr/>
          <p:nvPr/>
        </p:nvGrpSpPr>
        <p:grpSpPr>
          <a:xfrm>
            <a:off x="20603913" y="11853177"/>
            <a:ext cx="9124950" cy="6864132"/>
            <a:chOff x="20652327" y="11564421"/>
            <a:chExt cx="9124950" cy="6864132"/>
          </a:xfrm>
        </p:grpSpPr>
        <p:pic>
          <p:nvPicPr>
            <p:cNvPr id="46" name="Picture 2" descr="K:\NH Working Folder\Global Mapper\Images\Gippsland Seabed Mapping4-zoom_1l.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652327" y="11564421"/>
              <a:ext cx="9124950" cy="504825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21854344" y="16612671"/>
              <a:ext cx="6720917" cy="1815882"/>
            </a:xfrm>
            <a:prstGeom prst="rect">
              <a:avLst/>
            </a:prstGeom>
            <a:solidFill>
              <a:schemeClr val="bg1"/>
            </a:solidFill>
            <a:ln w="28575">
              <a:solidFill>
                <a:schemeClr val="tx1"/>
              </a:solidFill>
            </a:ln>
          </p:spPr>
          <p:txBody>
            <a:bodyPr wrap="square" rtlCol="0">
              <a:spAutoFit/>
            </a:bodyPr>
            <a:lstStyle/>
            <a:p>
              <a:r>
                <a:rPr lang="en-AU" sz="1400" b="1" dirty="0" smtClean="0"/>
                <a:t>Figure 6: LiDAR detail – Outfall pipe.</a:t>
              </a:r>
            </a:p>
            <a:p>
              <a:r>
                <a:rPr lang="en-AU" sz="1400" dirty="0" smtClean="0"/>
                <a:t>At top right of the image is the SWOP saline water disposal outfall. The buried pipe has been scoured and concrete block supports are visible. A variety of natural seabed features are also imaged. These include oval patches of </a:t>
              </a:r>
              <a:r>
                <a:rPr lang="en-AU" sz="1400" dirty="0" err="1" smtClean="0"/>
                <a:t>hardground</a:t>
              </a:r>
              <a:r>
                <a:rPr lang="en-AU" sz="1400" dirty="0" smtClean="0"/>
                <a:t> 500m x 1 km – often misnamed as “reefs”. Distinctive diagonal “slashes” are </a:t>
              </a:r>
              <a:r>
                <a:rPr lang="en-AU" sz="1400" dirty="0" err="1" smtClean="0"/>
                <a:t>distributory</a:t>
              </a:r>
              <a:r>
                <a:rPr lang="en-AU" sz="1400" dirty="0" smtClean="0"/>
                <a:t> paired ridges with a central trough – interpreted as  leveed channels originating from hypersaline outflows through the dune sands and porous seabed. A V-shaped feature pointing north-east at centre right of the image is interpreted as a trawl/dredge scar</a:t>
              </a:r>
              <a:endParaRPr lang="en-AU" sz="1400" dirty="0"/>
            </a:p>
          </p:txBody>
        </p:sp>
      </p:grpSp>
      <p:grpSp>
        <p:nvGrpSpPr>
          <p:cNvPr id="4" name="Group 3"/>
          <p:cNvGrpSpPr/>
          <p:nvPr/>
        </p:nvGrpSpPr>
        <p:grpSpPr>
          <a:xfrm>
            <a:off x="20603913" y="18799855"/>
            <a:ext cx="9124950" cy="5786914"/>
            <a:chOff x="20748004" y="18511099"/>
            <a:chExt cx="9124950" cy="5786914"/>
          </a:xfrm>
        </p:grpSpPr>
        <p:pic>
          <p:nvPicPr>
            <p:cNvPr id="47" name="Picture 2" descr="K:\NH Working Folder\Global Mapper\Images\Gippsland Seabed Mapping4-zoom_1r.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748004" y="18511099"/>
              <a:ext cx="9124950" cy="504825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21950021" y="23559349"/>
              <a:ext cx="6720917" cy="738664"/>
            </a:xfrm>
            <a:prstGeom prst="rect">
              <a:avLst/>
            </a:prstGeom>
            <a:solidFill>
              <a:schemeClr val="bg1"/>
            </a:solidFill>
            <a:ln w="28575">
              <a:solidFill>
                <a:schemeClr val="tx1"/>
              </a:solidFill>
            </a:ln>
          </p:spPr>
          <p:txBody>
            <a:bodyPr wrap="square" rtlCol="0">
              <a:spAutoFit/>
            </a:bodyPr>
            <a:lstStyle/>
            <a:p>
              <a:r>
                <a:rPr lang="en-AU" sz="1400" b="1" dirty="0" smtClean="0"/>
                <a:t>Figure 7: LiDAR detail – Seabed scars and channels.</a:t>
              </a:r>
            </a:p>
            <a:p>
              <a:r>
                <a:rPr lang="en-AU" sz="1400" dirty="0" smtClean="0"/>
                <a:t>A strong development of leveed channels, downslope of a </a:t>
              </a:r>
              <a:r>
                <a:rPr lang="en-AU" sz="1400" dirty="0" err="1" smtClean="0"/>
                <a:t>hardground</a:t>
              </a:r>
              <a:r>
                <a:rPr lang="en-AU" sz="1400" dirty="0" smtClean="0"/>
                <a:t> with trawl scars and bedding outcrop.</a:t>
              </a:r>
              <a:endParaRPr lang="en-AU" sz="1400" dirty="0"/>
            </a:p>
          </p:txBody>
        </p:sp>
      </p:grpSp>
    </p:spTree>
    <p:extLst>
      <p:ext uri="{BB962C8B-B14F-4D97-AF65-F5344CB8AC3E}">
        <p14:creationId xmlns:p14="http://schemas.microsoft.com/office/powerpoint/2010/main" val="434045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740</TotalTime>
  <Words>942</Words>
  <Application>Microsoft Office PowerPoint</Application>
  <PresentationFormat>Custom</PresentationFormat>
  <Paragraphs>54</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Hoffman</dc:creator>
  <cp:lastModifiedBy>Nick Hoffman</cp:lastModifiedBy>
  <cp:revision>66</cp:revision>
  <cp:lastPrinted>2015-04-22T22:08:19Z</cp:lastPrinted>
  <dcterms:created xsi:type="dcterms:W3CDTF">2015-03-28T07:59:05Z</dcterms:created>
  <dcterms:modified xsi:type="dcterms:W3CDTF">2015-11-03T22:26:57Z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61f4a638-d058-4824-a820-220f7d33403d</vt:lpwstr>
  </property>
  <property fmtid="{D5CDD505-2E9C-101B-9397-08002B2CF9AE}" pid="3" name="DSDBI ClassificationCLASSIFICATION">
    <vt:lpwstr>UNCLASSIFIED</vt:lpwstr>
  </property>
  <property fmtid="{D5CDD505-2E9C-101B-9397-08002B2CF9AE}" pid="4" name="DSDBI ClassificationDLM FOR SEC-MARKINGS">
    <vt:lpwstr>NONE</vt:lpwstr>
  </property>
  <property fmtid="{D5CDD505-2E9C-101B-9397-08002B2CF9AE}" pid="5" name="Classification">
    <vt:lpwstr>UNCLASSIFIED
NONE
Nick Hoffman</vt:lpwstr>
  </property>
</Properties>
</file>