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
  </p:notesMasterIdLst>
  <p:handoutMasterIdLst>
    <p:handoutMasterId r:id="rId4"/>
  </p:handoutMasterIdLst>
  <p:sldIdLst>
    <p:sldId id="257" r:id="rId2"/>
  </p:sldIdLst>
  <p:sldSz cx="30243463" cy="33602613"/>
  <p:notesSz cx="41744900" cy="29464000"/>
  <p:defaultTextStyle>
    <a:defPPr>
      <a:defRPr lang="en-US"/>
    </a:defPPr>
    <a:lvl1pPr marL="0" algn="l" defTabSz="2073493" rtl="0" eaLnBrk="1" latinLnBrk="0" hangingPunct="1">
      <a:defRPr sz="4082" kern="1200">
        <a:solidFill>
          <a:schemeClr val="tx1"/>
        </a:solidFill>
        <a:latin typeface="+mn-lt"/>
        <a:ea typeface="+mn-ea"/>
        <a:cs typeface="+mn-cs"/>
      </a:defRPr>
    </a:lvl1pPr>
    <a:lvl2pPr marL="1036747" algn="l" defTabSz="2073493" rtl="0" eaLnBrk="1" latinLnBrk="0" hangingPunct="1">
      <a:defRPr sz="4082" kern="1200">
        <a:solidFill>
          <a:schemeClr val="tx1"/>
        </a:solidFill>
        <a:latin typeface="+mn-lt"/>
        <a:ea typeface="+mn-ea"/>
        <a:cs typeface="+mn-cs"/>
      </a:defRPr>
    </a:lvl2pPr>
    <a:lvl3pPr marL="2073493" algn="l" defTabSz="2073493" rtl="0" eaLnBrk="1" latinLnBrk="0" hangingPunct="1">
      <a:defRPr sz="4082" kern="1200">
        <a:solidFill>
          <a:schemeClr val="tx1"/>
        </a:solidFill>
        <a:latin typeface="+mn-lt"/>
        <a:ea typeface="+mn-ea"/>
        <a:cs typeface="+mn-cs"/>
      </a:defRPr>
    </a:lvl3pPr>
    <a:lvl4pPr marL="3110240" algn="l" defTabSz="2073493" rtl="0" eaLnBrk="1" latinLnBrk="0" hangingPunct="1">
      <a:defRPr sz="4082" kern="1200">
        <a:solidFill>
          <a:schemeClr val="tx1"/>
        </a:solidFill>
        <a:latin typeface="+mn-lt"/>
        <a:ea typeface="+mn-ea"/>
        <a:cs typeface="+mn-cs"/>
      </a:defRPr>
    </a:lvl4pPr>
    <a:lvl5pPr marL="4146987" algn="l" defTabSz="2073493" rtl="0" eaLnBrk="1" latinLnBrk="0" hangingPunct="1">
      <a:defRPr sz="4082" kern="1200">
        <a:solidFill>
          <a:schemeClr val="tx1"/>
        </a:solidFill>
        <a:latin typeface="+mn-lt"/>
        <a:ea typeface="+mn-ea"/>
        <a:cs typeface="+mn-cs"/>
      </a:defRPr>
    </a:lvl5pPr>
    <a:lvl6pPr marL="5183734" algn="l" defTabSz="2073493" rtl="0" eaLnBrk="1" latinLnBrk="0" hangingPunct="1">
      <a:defRPr sz="4082" kern="1200">
        <a:solidFill>
          <a:schemeClr val="tx1"/>
        </a:solidFill>
        <a:latin typeface="+mn-lt"/>
        <a:ea typeface="+mn-ea"/>
        <a:cs typeface="+mn-cs"/>
      </a:defRPr>
    </a:lvl6pPr>
    <a:lvl7pPr marL="6220480" algn="l" defTabSz="2073493" rtl="0" eaLnBrk="1" latinLnBrk="0" hangingPunct="1">
      <a:defRPr sz="4082" kern="1200">
        <a:solidFill>
          <a:schemeClr val="tx1"/>
        </a:solidFill>
        <a:latin typeface="+mn-lt"/>
        <a:ea typeface="+mn-ea"/>
        <a:cs typeface="+mn-cs"/>
      </a:defRPr>
    </a:lvl7pPr>
    <a:lvl8pPr marL="7257227" algn="l" defTabSz="2073493" rtl="0" eaLnBrk="1" latinLnBrk="0" hangingPunct="1">
      <a:defRPr sz="4082" kern="1200">
        <a:solidFill>
          <a:schemeClr val="tx1"/>
        </a:solidFill>
        <a:latin typeface="+mn-lt"/>
        <a:ea typeface="+mn-ea"/>
        <a:cs typeface="+mn-cs"/>
      </a:defRPr>
    </a:lvl8pPr>
    <a:lvl9pPr marL="8293974" algn="l" defTabSz="2073493" rtl="0" eaLnBrk="1" latinLnBrk="0" hangingPunct="1">
      <a:defRPr sz="4082"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488CE6"/>
    <a:srgbClr val="21377D"/>
    <a:srgbClr val="FFFFCC"/>
    <a:srgbClr val="5B9BD5"/>
    <a:srgbClr val="536897"/>
    <a:srgbClr val="5270AC"/>
    <a:srgbClr val="657199"/>
    <a:srgbClr val="616EA7"/>
    <a:srgbClr val="576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27" d="100"/>
          <a:sy n="27" d="100"/>
        </p:scale>
        <p:origin x="-2124" y="-108"/>
      </p:cViewPr>
      <p:guideLst>
        <p:guide orient="horz" pos="10583"/>
        <p:guide pos="95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8089457" cy="1473200"/>
          </a:xfrm>
          <a:prstGeom prst="rect">
            <a:avLst/>
          </a:prstGeom>
        </p:spPr>
        <p:txBody>
          <a:bodyPr vert="horz" lIns="406908" tIns="203454" rIns="406908" bIns="203454" rtlCol="0"/>
          <a:lstStyle>
            <a:lvl1pPr algn="l">
              <a:defRPr sz="5300"/>
            </a:lvl1pPr>
          </a:lstStyle>
          <a:p>
            <a:endParaRPr lang="en-AU"/>
          </a:p>
        </p:txBody>
      </p:sp>
      <p:sp>
        <p:nvSpPr>
          <p:cNvPr id="3" name="Date Placeholder 2"/>
          <p:cNvSpPr>
            <a:spLocks noGrp="1"/>
          </p:cNvSpPr>
          <p:nvPr>
            <p:ph type="dt" sz="quarter" idx="1"/>
          </p:nvPr>
        </p:nvSpPr>
        <p:spPr>
          <a:xfrm>
            <a:off x="23648198" y="0"/>
            <a:ext cx="18089457" cy="1473200"/>
          </a:xfrm>
          <a:prstGeom prst="rect">
            <a:avLst/>
          </a:prstGeom>
        </p:spPr>
        <p:txBody>
          <a:bodyPr vert="horz" lIns="406908" tIns="203454" rIns="406908" bIns="203454" rtlCol="0"/>
          <a:lstStyle>
            <a:lvl1pPr algn="r">
              <a:defRPr sz="5300"/>
            </a:lvl1pPr>
          </a:lstStyle>
          <a:p>
            <a:fld id="{F46A5F47-AF87-4245-9697-F2BBE095DC51}" type="datetimeFigureOut">
              <a:rPr lang="en-AU" smtClean="0"/>
              <a:t>12/04/2016</a:t>
            </a:fld>
            <a:endParaRPr lang="en-AU"/>
          </a:p>
        </p:txBody>
      </p:sp>
      <p:sp>
        <p:nvSpPr>
          <p:cNvPr id="4" name="Footer Placeholder 3"/>
          <p:cNvSpPr>
            <a:spLocks noGrp="1"/>
          </p:cNvSpPr>
          <p:nvPr>
            <p:ph type="ftr" sz="quarter" idx="2"/>
          </p:nvPr>
        </p:nvSpPr>
        <p:spPr>
          <a:xfrm>
            <a:off x="0" y="27983982"/>
            <a:ext cx="18089457" cy="1473200"/>
          </a:xfrm>
          <a:prstGeom prst="rect">
            <a:avLst/>
          </a:prstGeom>
        </p:spPr>
        <p:txBody>
          <a:bodyPr vert="horz" lIns="406908" tIns="203454" rIns="406908" bIns="203454" rtlCol="0" anchor="b"/>
          <a:lstStyle>
            <a:lvl1pPr algn="l">
              <a:defRPr sz="5300"/>
            </a:lvl1pPr>
          </a:lstStyle>
          <a:p>
            <a:endParaRPr lang="en-AU"/>
          </a:p>
        </p:txBody>
      </p:sp>
      <p:sp>
        <p:nvSpPr>
          <p:cNvPr id="5" name="Slide Number Placeholder 4"/>
          <p:cNvSpPr>
            <a:spLocks noGrp="1"/>
          </p:cNvSpPr>
          <p:nvPr>
            <p:ph type="sldNum" sz="quarter" idx="3"/>
          </p:nvPr>
        </p:nvSpPr>
        <p:spPr>
          <a:xfrm>
            <a:off x="23648198" y="27983982"/>
            <a:ext cx="18089457" cy="1473200"/>
          </a:xfrm>
          <a:prstGeom prst="rect">
            <a:avLst/>
          </a:prstGeom>
        </p:spPr>
        <p:txBody>
          <a:bodyPr vert="horz" lIns="406908" tIns="203454" rIns="406908" bIns="203454" rtlCol="0" anchor="b"/>
          <a:lstStyle>
            <a:lvl1pPr algn="r">
              <a:defRPr sz="5300"/>
            </a:lvl1pPr>
          </a:lstStyle>
          <a:p>
            <a:fld id="{E9694EB6-3FC0-43E1-8EEB-417333EBE4F6}" type="slidenum">
              <a:rPr lang="en-AU" smtClean="0"/>
              <a:t>‹#›</a:t>
            </a:fld>
            <a:endParaRPr lang="en-AU"/>
          </a:p>
        </p:txBody>
      </p:sp>
      <p:sp>
        <p:nvSpPr>
          <p:cNvPr id="6" name="hc" descr="UNCLASSIFIED"/>
          <p:cNvSpPr txBox="1"/>
          <p:nvPr/>
        </p:nvSpPr>
        <p:spPr>
          <a:xfrm>
            <a:off x="0" y="0"/>
            <a:ext cx="41744900" cy="549381"/>
          </a:xfrm>
          <a:prstGeom prst="rect">
            <a:avLst/>
          </a:prstGeom>
          <a:noFill/>
        </p:spPr>
        <p:txBody>
          <a:bodyPr vert="horz" lIns="406908" tIns="203454" rIns="406908" bIns="203454" rtlCol="0">
            <a:spAutoFit/>
          </a:bodyPr>
          <a:lstStyle/>
          <a:p>
            <a:pPr algn="ctr"/>
            <a:r>
              <a:rPr lang="en-AU" sz="900" smtClean="0">
                <a:solidFill>
                  <a:srgbClr val="000000"/>
                </a:solidFill>
                <a:latin typeface="arial"/>
              </a:rPr>
              <a:t>UNCLASSIFIED</a:t>
            </a:r>
            <a:endParaRPr lang="en-AU" sz="900">
              <a:solidFill>
                <a:srgbClr val="000000"/>
              </a:solidFill>
              <a:latin typeface="arial"/>
            </a:endParaRPr>
          </a:p>
        </p:txBody>
      </p:sp>
      <p:sp>
        <p:nvSpPr>
          <p:cNvPr id="7" name="fc" descr="UNCLASSIFIED"/>
          <p:cNvSpPr txBox="1"/>
          <p:nvPr/>
        </p:nvSpPr>
        <p:spPr>
          <a:xfrm>
            <a:off x="0" y="29263339"/>
            <a:ext cx="41744900" cy="549381"/>
          </a:xfrm>
          <a:prstGeom prst="rect">
            <a:avLst/>
          </a:prstGeom>
          <a:noFill/>
        </p:spPr>
        <p:txBody>
          <a:bodyPr vert="horz" lIns="406908" tIns="203454" rIns="406908" bIns="203454" rtlCol="0">
            <a:spAutoFit/>
          </a:bodyPr>
          <a:lstStyle/>
          <a:p>
            <a:pPr algn="ctr"/>
            <a:r>
              <a:rPr lang="en-AU" sz="900" smtClean="0">
                <a:solidFill>
                  <a:srgbClr val="000000"/>
                </a:solidFill>
                <a:latin typeface="arial"/>
              </a:rPr>
              <a:t>UNCLASSIFIED</a:t>
            </a:r>
            <a:endParaRPr lang="en-AU" sz="900">
              <a:solidFill>
                <a:srgbClr val="000000"/>
              </a:solidFill>
              <a:latin typeface="arial"/>
            </a:endParaRPr>
          </a:p>
        </p:txBody>
      </p:sp>
    </p:spTree>
    <p:extLst>
      <p:ext uri="{BB962C8B-B14F-4D97-AF65-F5344CB8AC3E}">
        <p14:creationId xmlns:p14="http://schemas.microsoft.com/office/powerpoint/2010/main" val="1710553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8089457" cy="1473200"/>
          </a:xfrm>
          <a:prstGeom prst="rect">
            <a:avLst/>
          </a:prstGeom>
        </p:spPr>
        <p:txBody>
          <a:bodyPr vert="horz" lIns="406908" tIns="203454" rIns="406908" bIns="203454" rtlCol="0"/>
          <a:lstStyle>
            <a:lvl1pPr algn="l">
              <a:defRPr sz="5300"/>
            </a:lvl1pPr>
          </a:lstStyle>
          <a:p>
            <a:endParaRPr lang="en-AU"/>
          </a:p>
        </p:txBody>
      </p:sp>
      <p:sp>
        <p:nvSpPr>
          <p:cNvPr id="3" name="Date Placeholder 2"/>
          <p:cNvSpPr>
            <a:spLocks noGrp="1"/>
          </p:cNvSpPr>
          <p:nvPr>
            <p:ph type="dt" idx="1"/>
          </p:nvPr>
        </p:nvSpPr>
        <p:spPr>
          <a:xfrm>
            <a:off x="23648198" y="0"/>
            <a:ext cx="18089457" cy="1473200"/>
          </a:xfrm>
          <a:prstGeom prst="rect">
            <a:avLst/>
          </a:prstGeom>
        </p:spPr>
        <p:txBody>
          <a:bodyPr vert="horz" lIns="406908" tIns="203454" rIns="406908" bIns="203454" rtlCol="0"/>
          <a:lstStyle>
            <a:lvl1pPr algn="r">
              <a:defRPr sz="5300"/>
            </a:lvl1pPr>
          </a:lstStyle>
          <a:p>
            <a:fld id="{44664E01-A17A-4088-B9D8-2A97D0FE6BF1}" type="datetimeFigureOut">
              <a:rPr lang="en-AU" smtClean="0"/>
              <a:t>12/04/2016</a:t>
            </a:fld>
            <a:endParaRPr lang="en-AU"/>
          </a:p>
        </p:txBody>
      </p:sp>
      <p:sp>
        <p:nvSpPr>
          <p:cNvPr id="4" name="Slide Image Placeholder 3"/>
          <p:cNvSpPr>
            <a:spLocks noGrp="1" noRot="1" noChangeAspect="1"/>
          </p:cNvSpPr>
          <p:nvPr>
            <p:ph type="sldImg" idx="2"/>
          </p:nvPr>
        </p:nvSpPr>
        <p:spPr>
          <a:xfrm>
            <a:off x="15900400" y="2209800"/>
            <a:ext cx="9944100" cy="11049000"/>
          </a:xfrm>
          <a:prstGeom prst="rect">
            <a:avLst/>
          </a:prstGeom>
          <a:noFill/>
          <a:ln w="12700">
            <a:solidFill>
              <a:prstClr val="black"/>
            </a:solidFill>
          </a:ln>
        </p:spPr>
        <p:txBody>
          <a:bodyPr vert="horz" lIns="406908" tIns="203454" rIns="406908" bIns="203454" rtlCol="0" anchor="ctr"/>
          <a:lstStyle/>
          <a:p>
            <a:endParaRPr lang="en-AU"/>
          </a:p>
        </p:txBody>
      </p:sp>
      <p:sp>
        <p:nvSpPr>
          <p:cNvPr id="5" name="Notes Placeholder 4"/>
          <p:cNvSpPr>
            <a:spLocks noGrp="1"/>
          </p:cNvSpPr>
          <p:nvPr>
            <p:ph type="body" sz="quarter" idx="3"/>
          </p:nvPr>
        </p:nvSpPr>
        <p:spPr>
          <a:xfrm>
            <a:off x="4174490" y="13995400"/>
            <a:ext cx="33395920" cy="13258800"/>
          </a:xfrm>
          <a:prstGeom prst="rect">
            <a:avLst/>
          </a:prstGeom>
        </p:spPr>
        <p:txBody>
          <a:bodyPr vert="horz" lIns="406908" tIns="203454" rIns="406908" bIns="2034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27983982"/>
            <a:ext cx="18089457" cy="1473200"/>
          </a:xfrm>
          <a:prstGeom prst="rect">
            <a:avLst/>
          </a:prstGeom>
        </p:spPr>
        <p:txBody>
          <a:bodyPr vert="horz" lIns="406908" tIns="203454" rIns="406908" bIns="203454" rtlCol="0" anchor="b"/>
          <a:lstStyle>
            <a:lvl1pPr algn="l">
              <a:defRPr sz="5300"/>
            </a:lvl1pPr>
          </a:lstStyle>
          <a:p>
            <a:endParaRPr lang="en-AU"/>
          </a:p>
        </p:txBody>
      </p:sp>
      <p:sp>
        <p:nvSpPr>
          <p:cNvPr id="7" name="Slide Number Placeholder 6"/>
          <p:cNvSpPr>
            <a:spLocks noGrp="1"/>
          </p:cNvSpPr>
          <p:nvPr>
            <p:ph type="sldNum" sz="quarter" idx="5"/>
          </p:nvPr>
        </p:nvSpPr>
        <p:spPr>
          <a:xfrm>
            <a:off x="23648198" y="27983982"/>
            <a:ext cx="18089457" cy="1473200"/>
          </a:xfrm>
          <a:prstGeom prst="rect">
            <a:avLst/>
          </a:prstGeom>
        </p:spPr>
        <p:txBody>
          <a:bodyPr vert="horz" lIns="406908" tIns="203454" rIns="406908" bIns="203454" rtlCol="0" anchor="b"/>
          <a:lstStyle>
            <a:lvl1pPr algn="r">
              <a:defRPr sz="5300"/>
            </a:lvl1pPr>
          </a:lstStyle>
          <a:p>
            <a:fld id="{C09A50E7-A934-4B00-8B0F-4DBA3A55EE2E}" type="slidenum">
              <a:rPr lang="en-AU" smtClean="0"/>
              <a:t>‹#›</a:t>
            </a:fld>
            <a:endParaRPr lang="en-AU"/>
          </a:p>
        </p:txBody>
      </p:sp>
    </p:spTree>
    <p:extLst>
      <p:ext uri="{BB962C8B-B14F-4D97-AF65-F5344CB8AC3E}">
        <p14:creationId xmlns:p14="http://schemas.microsoft.com/office/powerpoint/2010/main" val="107492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00400" y="2209800"/>
            <a:ext cx="9944100" cy="1104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09A50E7-A934-4B00-8B0F-4DBA3A55EE2E}" type="slidenum">
              <a:rPr lang="en-AU" smtClean="0"/>
              <a:t>1</a:t>
            </a:fld>
            <a:endParaRPr lang="en-AU"/>
          </a:p>
        </p:txBody>
      </p:sp>
    </p:spTree>
    <p:extLst>
      <p:ext uri="{BB962C8B-B14F-4D97-AF65-F5344CB8AC3E}">
        <p14:creationId xmlns:p14="http://schemas.microsoft.com/office/powerpoint/2010/main" val="2783765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68260" y="5499319"/>
            <a:ext cx="25706944" cy="11698687"/>
          </a:xfrm>
        </p:spPr>
        <p:txBody>
          <a:bodyPr anchor="b"/>
          <a:lstStyle>
            <a:lvl1pPr algn="ctr">
              <a:defRPr sz="21259"/>
            </a:lvl1pPr>
          </a:lstStyle>
          <a:p>
            <a:r>
              <a:rPr lang="en-US" smtClean="0"/>
              <a:t>Click to edit Master title style</a:t>
            </a:r>
            <a:endParaRPr lang="en-US" dirty="0"/>
          </a:p>
        </p:txBody>
      </p:sp>
      <p:sp>
        <p:nvSpPr>
          <p:cNvPr id="3" name="Subtitle 2"/>
          <p:cNvSpPr>
            <a:spLocks noGrp="1"/>
          </p:cNvSpPr>
          <p:nvPr>
            <p:ph type="subTitle" idx="1"/>
          </p:nvPr>
        </p:nvSpPr>
        <p:spPr>
          <a:xfrm>
            <a:off x="3780434" y="17649154"/>
            <a:ext cx="22682597" cy="8112851"/>
          </a:xfrm>
        </p:spPr>
        <p:txBody>
          <a:bodyPr/>
          <a:lstStyle>
            <a:lvl1pPr marL="0" indent="0" algn="ctr">
              <a:buNone/>
              <a:defRPr sz="8504"/>
            </a:lvl1pPr>
            <a:lvl2pPr marL="1619951" indent="0" algn="ctr">
              <a:buNone/>
              <a:defRPr sz="7086"/>
            </a:lvl2pPr>
            <a:lvl3pPr marL="3239902" indent="0" algn="ctr">
              <a:buNone/>
              <a:defRPr sz="6378"/>
            </a:lvl3pPr>
            <a:lvl4pPr marL="4859853" indent="0" algn="ctr">
              <a:buNone/>
              <a:defRPr sz="5669"/>
            </a:lvl4pPr>
            <a:lvl5pPr marL="6479804" indent="0" algn="ctr">
              <a:buNone/>
              <a:defRPr sz="5669"/>
            </a:lvl5pPr>
            <a:lvl6pPr marL="8099755" indent="0" algn="ctr">
              <a:buNone/>
              <a:defRPr sz="5669"/>
            </a:lvl6pPr>
            <a:lvl7pPr marL="9719706" indent="0" algn="ctr">
              <a:buNone/>
              <a:defRPr sz="5669"/>
            </a:lvl7pPr>
            <a:lvl8pPr marL="11339657" indent="0" algn="ctr">
              <a:buNone/>
              <a:defRPr sz="5669"/>
            </a:lvl8pPr>
            <a:lvl9pPr marL="12959608" indent="0" algn="ctr">
              <a:buNone/>
              <a:defRPr sz="566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74F2B5-4C40-4939-93EE-621F74FFC35D}" type="datetimeFigureOut">
              <a:rPr lang="en-AU" smtClean="0"/>
              <a:t>12/04/2016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1650402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74F2B5-4C40-4939-93EE-621F74FFC35D}" type="datetimeFigureOut">
              <a:rPr lang="en-AU" smtClean="0"/>
              <a:t>12/04/2016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4292864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42980" y="1789028"/>
            <a:ext cx="6521246" cy="2847666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079241" y="1789028"/>
            <a:ext cx="19185697" cy="284766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74F2B5-4C40-4939-93EE-621F74FFC35D}" type="datetimeFigureOut">
              <a:rPr lang="en-AU" smtClean="0"/>
              <a:t>12/04/2016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113679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74F2B5-4C40-4939-93EE-621F74FFC35D}" type="datetimeFigureOut">
              <a:rPr lang="en-AU" smtClean="0"/>
              <a:t>12/04/2016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62502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3489" y="8377328"/>
            <a:ext cx="26084987" cy="13977751"/>
          </a:xfrm>
        </p:spPr>
        <p:txBody>
          <a:bodyPr anchor="b"/>
          <a:lstStyle>
            <a:lvl1pPr>
              <a:defRPr sz="21259"/>
            </a:lvl1pPr>
          </a:lstStyle>
          <a:p>
            <a:r>
              <a:rPr lang="en-US" smtClean="0"/>
              <a:t>Click to edit Master title style</a:t>
            </a:r>
            <a:endParaRPr lang="en-US" dirty="0"/>
          </a:p>
        </p:txBody>
      </p:sp>
      <p:sp>
        <p:nvSpPr>
          <p:cNvPr id="3" name="Text Placeholder 2"/>
          <p:cNvSpPr>
            <a:spLocks noGrp="1"/>
          </p:cNvSpPr>
          <p:nvPr>
            <p:ph type="body" idx="1"/>
          </p:nvPr>
        </p:nvSpPr>
        <p:spPr>
          <a:xfrm>
            <a:off x="2063489" y="22487314"/>
            <a:ext cx="26084987" cy="7350569"/>
          </a:xfrm>
        </p:spPr>
        <p:txBody>
          <a:bodyPr/>
          <a:lstStyle>
            <a:lvl1pPr marL="0" indent="0">
              <a:buNone/>
              <a:defRPr sz="8504">
                <a:solidFill>
                  <a:schemeClr val="tx1"/>
                </a:solidFill>
              </a:defRPr>
            </a:lvl1pPr>
            <a:lvl2pPr marL="1619951" indent="0">
              <a:buNone/>
              <a:defRPr sz="7086">
                <a:solidFill>
                  <a:schemeClr val="tx1">
                    <a:tint val="75000"/>
                  </a:schemeClr>
                </a:solidFill>
              </a:defRPr>
            </a:lvl2pPr>
            <a:lvl3pPr marL="3239902" indent="0">
              <a:buNone/>
              <a:defRPr sz="6378">
                <a:solidFill>
                  <a:schemeClr val="tx1">
                    <a:tint val="75000"/>
                  </a:schemeClr>
                </a:solidFill>
              </a:defRPr>
            </a:lvl3pPr>
            <a:lvl4pPr marL="4859853" indent="0">
              <a:buNone/>
              <a:defRPr sz="5669">
                <a:solidFill>
                  <a:schemeClr val="tx1">
                    <a:tint val="75000"/>
                  </a:schemeClr>
                </a:solidFill>
              </a:defRPr>
            </a:lvl4pPr>
            <a:lvl5pPr marL="6479804" indent="0">
              <a:buNone/>
              <a:defRPr sz="5669">
                <a:solidFill>
                  <a:schemeClr val="tx1">
                    <a:tint val="75000"/>
                  </a:schemeClr>
                </a:solidFill>
              </a:defRPr>
            </a:lvl5pPr>
            <a:lvl6pPr marL="8099755" indent="0">
              <a:buNone/>
              <a:defRPr sz="5669">
                <a:solidFill>
                  <a:schemeClr val="tx1">
                    <a:tint val="75000"/>
                  </a:schemeClr>
                </a:solidFill>
              </a:defRPr>
            </a:lvl6pPr>
            <a:lvl7pPr marL="9719706" indent="0">
              <a:buNone/>
              <a:defRPr sz="5669">
                <a:solidFill>
                  <a:schemeClr val="tx1">
                    <a:tint val="75000"/>
                  </a:schemeClr>
                </a:solidFill>
              </a:defRPr>
            </a:lvl7pPr>
            <a:lvl8pPr marL="11339657" indent="0">
              <a:buNone/>
              <a:defRPr sz="5669">
                <a:solidFill>
                  <a:schemeClr val="tx1">
                    <a:tint val="75000"/>
                  </a:schemeClr>
                </a:solidFill>
              </a:defRPr>
            </a:lvl8pPr>
            <a:lvl9pPr marL="12959608" indent="0">
              <a:buNone/>
              <a:defRPr sz="566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74F2B5-4C40-4939-93EE-621F74FFC35D}" type="datetimeFigureOut">
              <a:rPr lang="en-AU" smtClean="0"/>
              <a:t>12/04/2016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438547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079240" y="8945142"/>
            <a:ext cx="12853471" cy="213205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5310755" y="8945142"/>
            <a:ext cx="12853471" cy="213205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74F2B5-4C40-4939-93EE-621F74FFC35D}" type="datetimeFigureOut">
              <a:rPr lang="en-AU" smtClean="0"/>
              <a:t>12/04/2016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25092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3178" y="1789037"/>
            <a:ext cx="26084987" cy="649495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083182" y="8237309"/>
            <a:ext cx="12794400" cy="4036978"/>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smtClean="0"/>
              <a:t>Click to edit Master text styles</a:t>
            </a:r>
          </a:p>
        </p:txBody>
      </p:sp>
      <p:sp>
        <p:nvSpPr>
          <p:cNvPr id="4" name="Content Placeholder 3"/>
          <p:cNvSpPr>
            <a:spLocks noGrp="1"/>
          </p:cNvSpPr>
          <p:nvPr>
            <p:ph sz="half" idx="2"/>
          </p:nvPr>
        </p:nvSpPr>
        <p:spPr>
          <a:xfrm>
            <a:off x="2083182" y="12274289"/>
            <a:ext cx="12794400" cy="180536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5310757" y="8237309"/>
            <a:ext cx="12857411" cy="4036978"/>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smtClean="0"/>
              <a:t>Click to edit Master text styles</a:t>
            </a:r>
          </a:p>
        </p:txBody>
      </p:sp>
      <p:sp>
        <p:nvSpPr>
          <p:cNvPr id="6" name="Content Placeholder 5"/>
          <p:cNvSpPr>
            <a:spLocks noGrp="1"/>
          </p:cNvSpPr>
          <p:nvPr>
            <p:ph sz="quarter" idx="4"/>
          </p:nvPr>
        </p:nvSpPr>
        <p:spPr>
          <a:xfrm>
            <a:off x="15310757" y="12274289"/>
            <a:ext cx="12857411" cy="180536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74F2B5-4C40-4939-93EE-621F74FFC35D}" type="datetimeFigureOut">
              <a:rPr lang="en-AU" smtClean="0"/>
              <a:t>12/04/2016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1341942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74F2B5-4C40-4939-93EE-621F74FFC35D}" type="datetimeFigureOut">
              <a:rPr lang="en-AU" smtClean="0"/>
              <a:t>12/04/2016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831298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4F2B5-4C40-4939-93EE-621F74FFC35D}" type="datetimeFigureOut">
              <a:rPr lang="en-AU" smtClean="0"/>
              <a:t>12/04/2016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2173210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3177" y="2240174"/>
            <a:ext cx="9754304" cy="7840610"/>
          </a:xfrm>
        </p:spPr>
        <p:txBody>
          <a:bodyPr anchor="b"/>
          <a:lstStyle>
            <a:lvl1pPr>
              <a:defRPr sz="11338"/>
            </a:lvl1pPr>
          </a:lstStyle>
          <a:p>
            <a:r>
              <a:rPr lang="en-US" smtClean="0"/>
              <a:t>Click to edit Master title style</a:t>
            </a:r>
            <a:endParaRPr lang="en-US" dirty="0"/>
          </a:p>
        </p:txBody>
      </p:sp>
      <p:sp>
        <p:nvSpPr>
          <p:cNvPr id="3" name="Content Placeholder 2"/>
          <p:cNvSpPr>
            <a:spLocks noGrp="1"/>
          </p:cNvSpPr>
          <p:nvPr>
            <p:ph idx="1"/>
          </p:nvPr>
        </p:nvSpPr>
        <p:spPr>
          <a:xfrm>
            <a:off x="12857410" y="4838163"/>
            <a:ext cx="15310754" cy="23879635"/>
          </a:xfrm>
        </p:spPr>
        <p:txBody>
          <a:bodyPr/>
          <a:lstStyle>
            <a:lvl1pPr>
              <a:defRPr sz="11338"/>
            </a:lvl1pPr>
            <a:lvl2pPr>
              <a:defRPr sz="9921"/>
            </a:lvl2pPr>
            <a:lvl3pPr>
              <a:defRPr sz="8504"/>
            </a:lvl3pPr>
            <a:lvl4pPr>
              <a:defRPr sz="7086"/>
            </a:lvl4pPr>
            <a:lvl5pPr>
              <a:defRPr sz="7086"/>
            </a:lvl5pPr>
            <a:lvl6pPr>
              <a:defRPr sz="7086"/>
            </a:lvl6pPr>
            <a:lvl7pPr>
              <a:defRPr sz="7086"/>
            </a:lvl7pPr>
            <a:lvl8pPr>
              <a:defRPr sz="7086"/>
            </a:lvl8pPr>
            <a:lvl9pPr>
              <a:defRPr sz="708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083177" y="10080784"/>
            <a:ext cx="9754304" cy="18675899"/>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74F2B5-4C40-4939-93EE-621F74FFC35D}" type="datetimeFigureOut">
              <a:rPr lang="en-AU" smtClean="0"/>
              <a:t>12/04/2016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85226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3177" y="2240174"/>
            <a:ext cx="9754304" cy="7840610"/>
          </a:xfrm>
        </p:spPr>
        <p:txBody>
          <a:bodyPr anchor="b"/>
          <a:lstStyle>
            <a:lvl1pPr>
              <a:defRPr sz="11338"/>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57410" y="4838163"/>
            <a:ext cx="15310754" cy="23879635"/>
          </a:xfrm>
        </p:spPr>
        <p:txBody>
          <a:bodyPr anchor="t"/>
          <a:lstStyle>
            <a:lvl1pPr marL="0" indent="0">
              <a:buNone/>
              <a:defRPr sz="11338"/>
            </a:lvl1pPr>
            <a:lvl2pPr marL="1619951" indent="0">
              <a:buNone/>
              <a:defRPr sz="9921"/>
            </a:lvl2pPr>
            <a:lvl3pPr marL="3239902" indent="0">
              <a:buNone/>
              <a:defRPr sz="8504"/>
            </a:lvl3pPr>
            <a:lvl4pPr marL="4859853" indent="0">
              <a:buNone/>
              <a:defRPr sz="7086"/>
            </a:lvl4pPr>
            <a:lvl5pPr marL="6479804" indent="0">
              <a:buNone/>
              <a:defRPr sz="7086"/>
            </a:lvl5pPr>
            <a:lvl6pPr marL="8099755" indent="0">
              <a:buNone/>
              <a:defRPr sz="7086"/>
            </a:lvl6pPr>
            <a:lvl7pPr marL="9719706" indent="0">
              <a:buNone/>
              <a:defRPr sz="7086"/>
            </a:lvl7pPr>
            <a:lvl8pPr marL="11339657" indent="0">
              <a:buNone/>
              <a:defRPr sz="7086"/>
            </a:lvl8pPr>
            <a:lvl9pPr marL="12959608" indent="0">
              <a:buNone/>
              <a:defRPr sz="7086"/>
            </a:lvl9pPr>
          </a:lstStyle>
          <a:p>
            <a:r>
              <a:rPr lang="en-US" smtClean="0"/>
              <a:t>Click icon to add picture</a:t>
            </a:r>
            <a:endParaRPr lang="en-US" dirty="0"/>
          </a:p>
        </p:txBody>
      </p:sp>
      <p:sp>
        <p:nvSpPr>
          <p:cNvPr id="4" name="Text Placeholder 3"/>
          <p:cNvSpPr>
            <a:spLocks noGrp="1"/>
          </p:cNvSpPr>
          <p:nvPr>
            <p:ph type="body" sz="half" idx="2"/>
          </p:nvPr>
        </p:nvSpPr>
        <p:spPr>
          <a:xfrm>
            <a:off x="2083177" y="10080784"/>
            <a:ext cx="9754304" cy="18675899"/>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74F2B5-4C40-4939-93EE-621F74FFC35D}" type="datetimeFigureOut">
              <a:rPr lang="en-AU" smtClean="0"/>
              <a:t>12/04/2016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1431133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9239" y="1789037"/>
            <a:ext cx="26084987" cy="649495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079239" y="8945142"/>
            <a:ext cx="26084987" cy="213205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079239" y="31144653"/>
            <a:ext cx="6804779" cy="1789028"/>
          </a:xfrm>
          <a:prstGeom prst="rect">
            <a:avLst/>
          </a:prstGeom>
        </p:spPr>
        <p:txBody>
          <a:bodyPr vert="horz" lIns="91440" tIns="45720" rIns="91440" bIns="45720" rtlCol="0" anchor="ctr"/>
          <a:lstStyle>
            <a:lvl1pPr algn="l">
              <a:defRPr sz="4252">
                <a:solidFill>
                  <a:schemeClr val="tx1">
                    <a:tint val="75000"/>
                  </a:schemeClr>
                </a:solidFill>
              </a:defRPr>
            </a:lvl1pPr>
          </a:lstStyle>
          <a:p>
            <a:fld id="{4774F2B5-4C40-4939-93EE-621F74FFC35D}" type="datetimeFigureOut">
              <a:rPr lang="en-AU" smtClean="0"/>
              <a:t>12/04/2016</a:t>
            </a:fld>
            <a:endParaRPr lang="en-AU"/>
          </a:p>
        </p:txBody>
      </p:sp>
      <p:sp>
        <p:nvSpPr>
          <p:cNvPr id="5" name="Footer Placeholder 4"/>
          <p:cNvSpPr>
            <a:spLocks noGrp="1"/>
          </p:cNvSpPr>
          <p:nvPr>
            <p:ph type="ftr" sz="quarter" idx="3"/>
          </p:nvPr>
        </p:nvSpPr>
        <p:spPr>
          <a:xfrm>
            <a:off x="10018148" y="31144653"/>
            <a:ext cx="10207169" cy="1789028"/>
          </a:xfrm>
          <a:prstGeom prst="rect">
            <a:avLst/>
          </a:prstGeom>
        </p:spPr>
        <p:txBody>
          <a:bodyPr vert="horz" lIns="91440" tIns="45720" rIns="91440" bIns="45720" rtlCol="0" anchor="ctr"/>
          <a:lstStyle>
            <a:lvl1pPr algn="ctr">
              <a:defRPr sz="4252">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21359447" y="31144653"/>
            <a:ext cx="6804779" cy="1789028"/>
          </a:xfrm>
          <a:prstGeom prst="rect">
            <a:avLst/>
          </a:prstGeom>
        </p:spPr>
        <p:txBody>
          <a:bodyPr vert="horz" lIns="91440" tIns="45720" rIns="91440" bIns="45720" rtlCol="0" anchor="ctr"/>
          <a:lstStyle>
            <a:lvl1pPr algn="r">
              <a:defRPr sz="4252">
                <a:solidFill>
                  <a:schemeClr val="tx1">
                    <a:tint val="75000"/>
                  </a:schemeClr>
                </a:solidFill>
              </a:defRPr>
            </a:lvl1pPr>
          </a:lstStyle>
          <a:p>
            <a:fld id="{CFA91AF1-1D8F-42B4-B5EF-A9D870244A14}" type="slidenum">
              <a:rPr lang="en-AU" smtClean="0"/>
              <a:t>‹#›</a:t>
            </a:fld>
            <a:endParaRPr lang="en-AU"/>
          </a:p>
        </p:txBody>
      </p:sp>
      <p:sp>
        <p:nvSpPr>
          <p:cNvPr id="7" name="hc" descr="UNCLASSIFIED"/>
          <p:cNvSpPr txBox="1"/>
          <p:nvPr userDrawn="1"/>
        </p:nvSpPr>
        <p:spPr>
          <a:xfrm>
            <a:off x="0" y="0"/>
            <a:ext cx="30243463" cy="230832"/>
          </a:xfrm>
          <a:prstGeom prst="rect">
            <a:avLst/>
          </a:prstGeom>
          <a:noFill/>
        </p:spPr>
        <p:txBody>
          <a:bodyPr vert="horz" rtlCol="0">
            <a:spAutoFit/>
          </a:bodyPr>
          <a:lstStyle/>
          <a:p>
            <a:pPr algn="ctr"/>
            <a:r>
              <a:rPr lang="en-AU" sz="900" b="0" i="0" u="none" baseline="0" smtClean="0">
                <a:solidFill>
                  <a:srgbClr val="000000"/>
                </a:solidFill>
                <a:latin typeface="arial"/>
              </a:rPr>
              <a:t>UNCLASSIFIED</a:t>
            </a:r>
            <a:endParaRPr lang="en-AU" sz="900" b="0" i="0" u="none" baseline="0">
              <a:solidFill>
                <a:srgbClr val="000000"/>
              </a:solidFill>
              <a:latin typeface="arial"/>
            </a:endParaRPr>
          </a:p>
        </p:txBody>
      </p:sp>
      <p:sp>
        <p:nvSpPr>
          <p:cNvPr id="8" name="fc" descr="UNCLASSIFIED"/>
          <p:cNvSpPr txBox="1"/>
          <p:nvPr userDrawn="1"/>
        </p:nvSpPr>
        <p:spPr>
          <a:xfrm>
            <a:off x="0" y="33401952"/>
            <a:ext cx="30243463" cy="230832"/>
          </a:xfrm>
          <a:prstGeom prst="rect">
            <a:avLst/>
          </a:prstGeom>
          <a:noFill/>
        </p:spPr>
        <p:txBody>
          <a:bodyPr vert="horz" rtlCol="0">
            <a:spAutoFit/>
          </a:bodyPr>
          <a:lstStyle/>
          <a:p>
            <a:pPr algn="ctr"/>
            <a:r>
              <a:rPr lang="en-AU" sz="900" b="0" i="0" u="none" baseline="0" smtClean="0">
                <a:solidFill>
                  <a:srgbClr val="000000"/>
                </a:solidFill>
                <a:latin typeface="arial"/>
              </a:rPr>
              <a:t>UNCLASSIFIED</a:t>
            </a:r>
            <a:endParaRPr lang="en-AU" sz="900" b="0" i="0" u="none" baseline="0">
              <a:solidFill>
                <a:srgbClr val="000000"/>
              </a:solidFill>
              <a:latin typeface="arial"/>
            </a:endParaRPr>
          </a:p>
        </p:txBody>
      </p:sp>
    </p:spTree>
    <p:extLst>
      <p:ext uri="{BB962C8B-B14F-4D97-AF65-F5344CB8AC3E}">
        <p14:creationId xmlns:p14="http://schemas.microsoft.com/office/powerpoint/2010/main" val="16357888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09976" indent="-809976" algn="l" defTabSz="3239902" rtl="0" eaLnBrk="1" latinLnBrk="0" hangingPunct="1">
        <a:lnSpc>
          <a:spcPct val="90000"/>
        </a:lnSpc>
        <a:spcBef>
          <a:spcPts val="3543"/>
        </a:spcBef>
        <a:buFont typeface="Arial" panose="020B0604020202020204" pitchFamily="34" charset="0"/>
        <a:buChar char="•"/>
        <a:defRPr sz="9921"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4"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086"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9pPr>
    </p:bodyStyle>
    <p:otherStyle>
      <a:defPPr>
        <a:defRPr lang="en-US"/>
      </a:defPPr>
      <a:lvl1pPr marL="0" algn="l" defTabSz="3239902" rtl="0" eaLnBrk="1" latinLnBrk="0" hangingPunct="1">
        <a:defRPr sz="6378" kern="1200">
          <a:solidFill>
            <a:schemeClr val="tx1"/>
          </a:solidFill>
          <a:latin typeface="+mn-lt"/>
          <a:ea typeface="+mn-ea"/>
          <a:cs typeface="+mn-cs"/>
        </a:defRPr>
      </a:lvl1pPr>
      <a:lvl2pPr marL="1619951" algn="l" defTabSz="3239902" rtl="0" eaLnBrk="1" latinLnBrk="0" hangingPunct="1">
        <a:defRPr sz="6378" kern="1200">
          <a:solidFill>
            <a:schemeClr val="tx1"/>
          </a:solidFill>
          <a:latin typeface="+mn-lt"/>
          <a:ea typeface="+mn-ea"/>
          <a:cs typeface="+mn-cs"/>
        </a:defRPr>
      </a:lvl2pPr>
      <a:lvl3pPr marL="3239902" algn="l" defTabSz="3239902" rtl="0" eaLnBrk="1" latinLnBrk="0" hangingPunct="1">
        <a:defRPr sz="6378" kern="1200">
          <a:solidFill>
            <a:schemeClr val="tx1"/>
          </a:solidFill>
          <a:latin typeface="+mn-lt"/>
          <a:ea typeface="+mn-ea"/>
          <a:cs typeface="+mn-cs"/>
        </a:defRPr>
      </a:lvl3pPr>
      <a:lvl4pPr marL="4859853" algn="l" defTabSz="3239902" rtl="0" eaLnBrk="1" latinLnBrk="0" hangingPunct="1">
        <a:defRPr sz="6378" kern="1200">
          <a:solidFill>
            <a:schemeClr val="tx1"/>
          </a:solidFill>
          <a:latin typeface="+mn-lt"/>
          <a:ea typeface="+mn-ea"/>
          <a:cs typeface="+mn-cs"/>
        </a:defRPr>
      </a:lvl4pPr>
      <a:lvl5pPr marL="6479804" algn="l" defTabSz="3239902" rtl="0" eaLnBrk="1" latinLnBrk="0" hangingPunct="1">
        <a:defRPr sz="6378" kern="1200">
          <a:solidFill>
            <a:schemeClr val="tx1"/>
          </a:solidFill>
          <a:latin typeface="+mn-lt"/>
          <a:ea typeface="+mn-ea"/>
          <a:cs typeface="+mn-cs"/>
        </a:defRPr>
      </a:lvl5pPr>
      <a:lvl6pPr marL="8099755" algn="l" defTabSz="3239902" rtl="0" eaLnBrk="1" latinLnBrk="0" hangingPunct="1">
        <a:defRPr sz="6378" kern="1200">
          <a:solidFill>
            <a:schemeClr val="tx1"/>
          </a:solidFill>
          <a:latin typeface="+mn-lt"/>
          <a:ea typeface="+mn-ea"/>
          <a:cs typeface="+mn-cs"/>
        </a:defRPr>
      </a:lvl6pPr>
      <a:lvl7pPr marL="9719706" algn="l" defTabSz="3239902" rtl="0" eaLnBrk="1" latinLnBrk="0" hangingPunct="1">
        <a:defRPr sz="6378" kern="1200">
          <a:solidFill>
            <a:schemeClr val="tx1"/>
          </a:solidFill>
          <a:latin typeface="+mn-lt"/>
          <a:ea typeface="+mn-ea"/>
          <a:cs typeface="+mn-cs"/>
        </a:defRPr>
      </a:lvl7pPr>
      <a:lvl8pPr marL="11339657" algn="l" defTabSz="3239902" rtl="0" eaLnBrk="1" latinLnBrk="0" hangingPunct="1">
        <a:defRPr sz="6378" kern="1200">
          <a:solidFill>
            <a:schemeClr val="tx1"/>
          </a:solidFill>
          <a:latin typeface="+mn-lt"/>
          <a:ea typeface="+mn-ea"/>
          <a:cs typeface="+mn-cs"/>
        </a:defRPr>
      </a:lvl8pPr>
      <a:lvl9pPr marL="12959608" algn="l" defTabSz="3239902" rtl="0" eaLnBrk="1" latinLnBrk="0" hangingPunct="1">
        <a:defRPr sz="63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hyperlink" Target="http://www.vic.gov.au/" TargetMode="External"/><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7678" y="-70181"/>
            <a:ext cx="30265619" cy="33672794"/>
          </a:xfrm>
          <a:prstGeom prst="rect">
            <a:avLst/>
          </a:prstGeom>
          <a:gradFill flip="none" rotWithShape="1">
            <a:gsLst>
              <a:gs pos="0">
                <a:srgbClr val="6681CC"/>
              </a:gs>
              <a:gs pos="42000">
                <a:srgbClr val="536897"/>
              </a:gs>
              <a:gs pos="100000">
                <a:srgbClr val="D3DBF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1" name="Group 10"/>
          <p:cNvGrpSpPr/>
          <p:nvPr/>
        </p:nvGrpSpPr>
        <p:grpSpPr>
          <a:xfrm>
            <a:off x="-27678" y="-70181"/>
            <a:ext cx="30197885" cy="11663728"/>
            <a:chOff x="0" y="908716"/>
            <a:chExt cx="11388401" cy="4398919"/>
          </a:xfrm>
        </p:grpSpPr>
        <p:pic>
          <p:nvPicPr>
            <p:cNvPr id="12" name="Picture 2" descr="C:\Users\nh84\Desktop\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10635"/>
            <a:stretch/>
          </p:blipFill>
          <p:spPr bwMode="auto">
            <a:xfrm>
              <a:off x="0" y="908720"/>
              <a:ext cx="4877481" cy="43586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nh84\Desktop\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391" b="10086"/>
            <a:stretch/>
          </p:blipFill>
          <p:spPr bwMode="auto">
            <a:xfrm>
              <a:off x="4860033" y="908718"/>
              <a:ext cx="4896526" cy="43855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nh84\Desktop\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9810"/>
            <a:stretch/>
          </p:blipFill>
          <p:spPr bwMode="auto">
            <a:xfrm>
              <a:off x="9711767" y="908716"/>
              <a:ext cx="1676634" cy="4398919"/>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734535" y="246951"/>
            <a:ext cx="17181723" cy="1569660"/>
          </a:xfrm>
          <a:prstGeom prst="rect">
            <a:avLst/>
          </a:prstGeom>
          <a:noFill/>
        </p:spPr>
        <p:txBody>
          <a:bodyPr wrap="square" rtlCol="0">
            <a:spAutoFit/>
          </a:bodyPr>
          <a:lstStyle/>
          <a:p>
            <a:r>
              <a:rPr lang="en-AU" sz="9600" b="1" dirty="0" smtClean="0">
                <a:solidFill>
                  <a:schemeClr val="bg1"/>
                </a:solidFill>
              </a:rPr>
              <a:t>The CarbonNet Project</a:t>
            </a:r>
            <a:endParaRPr lang="en-AU" sz="9600" b="1" dirty="0">
              <a:solidFill>
                <a:schemeClr val="bg1"/>
              </a:solidFill>
            </a:endParaRPr>
          </a:p>
        </p:txBody>
      </p:sp>
      <p:sp>
        <p:nvSpPr>
          <p:cNvPr id="24" name="Rectangle 23"/>
          <p:cNvSpPr/>
          <p:nvPr/>
        </p:nvSpPr>
        <p:spPr>
          <a:xfrm>
            <a:off x="759162" y="2329299"/>
            <a:ext cx="13596243" cy="1077218"/>
          </a:xfrm>
          <a:prstGeom prst="rect">
            <a:avLst/>
          </a:prstGeom>
        </p:spPr>
        <p:txBody>
          <a:bodyPr wrap="square">
            <a:spAutoFit/>
          </a:bodyPr>
          <a:lstStyle/>
          <a:p>
            <a:pPr algn="just">
              <a:spcAft>
                <a:spcPts val="600"/>
              </a:spcAft>
            </a:pPr>
            <a:r>
              <a:rPr lang="en-AU" sz="3200" b="1" kern="1400" spc="-50" dirty="0" smtClean="0">
                <a:effectLst/>
                <a:latin typeface="Cambria" panose="02040503050406030204" pitchFamily="18" charset="0"/>
                <a:ea typeface="Times New Roman" panose="02020603050405020304" pitchFamily="18" charset="0"/>
                <a:cs typeface="Times New Roman" panose="02020603050405020304" pitchFamily="18" charset="0"/>
              </a:rPr>
              <a:t>3D Mapping and correlation of Intraformational seals within the Latrobe Group in the nearshore Gippsland Basin</a:t>
            </a:r>
            <a:endParaRPr lang="en-AU" sz="3200" b="1" kern="1400" spc="-5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25" name="TextBox 24"/>
          <p:cNvSpPr txBox="1"/>
          <p:nvPr/>
        </p:nvSpPr>
        <p:spPr>
          <a:xfrm>
            <a:off x="24899124" y="505507"/>
            <a:ext cx="4973830" cy="1015663"/>
          </a:xfrm>
          <a:prstGeom prst="rect">
            <a:avLst/>
          </a:prstGeom>
          <a:noFill/>
        </p:spPr>
        <p:txBody>
          <a:bodyPr wrap="square" rtlCol="0">
            <a:spAutoFit/>
          </a:bodyPr>
          <a:lstStyle/>
          <a:p>
            <a:pPr algn="r"/>
            <a:r>
              <a:rPr lang="en-AU" sz="6000" b="1" dirty="0" smtClean="0">
                <a:solidFill>
                  <a:schemeClr val="bg1"/>
                </a:solidFill>
              </a:rPr>
              <a:t>POSTER B</a:t>
            </a:r>
            <a:endParaRPr lang="en-AU" sz="6000" b="1" dirty="0">
              <a:solidFill>
                <a:schemeClr val="bg1"/>
              </a:solidFill>
            </a:endParaRPr>
          </a:p>
        </p:txBody>
      </p:sp>
      <p:sp>
        <p:nvSpPr>
          <p:cNvPr id="26" name="TextBox 25"/>
          <p:cNvSpPr txBox="1"/>
          <p:nvPr/>
        </p:nvSpPr>
        <p:spPr>
          <a:xfrm>
            <a:off x="1082653" y="10777270"/>
            <a:ext cx="7088960" cy="11358559"/>
          </a:xfrm>
          <a:prstGeom prst="rect">
            <a:avLst/>
          </a:prstGeom>
          <a:solidFill>
            <a:srgbClr val="FFFFCC"/>
          </a:solidFill>
          <a:ln w="28575">
            <a:solidFill>
              <a:schemeClr val="tx1"/>
            </a:solidFill>
          </a:ln>
        </p:spPr>
        <p:txBody>
          <a:bodyPr wrap="square" rtlCol="0">
            <a:spAutoFit/>
          </a:bodyPr>
          <a:lstStyle/>
          <a:p>
            <a:r>
              <a:rPr lang="en-AU" dirty="0" smtClean="0"/>
              <a:t>T2 Seal in the nearshore</a:t>
            </a:r>
            <a:endParaRPr lang="en-AU" sz="2400" dirty="0" smtClean="0"/>
          </a:p>
          <a:p>
            <a:endParaRPr lang="en-AU" sz="2400" dirty="0"/>
          </a:p>
          <a:p>
            <a:r>
              <a:rPr lang="en-AU" sz="2400" dirty="0" smtClean="0"/>
              <a:t>The T2 coal acts as a seal to hydrocarbons in several wells in the nearshore (Figure 10) and is a pressure and salinity barrier between aquifers above and below T2 (Figure 11).</a:t>
            </a:r>
          </a:p>
          <a:p>
            <a:endParaRPr lang="en-AU" dirty="0" smtClean="0"/>
          </a:p>
          <a:p>
            <a:r>
              <a:rPr lang="en-AU" dirty="0" smtClean="0"/>
              <a:t>3D Mapping</a:t>
            </a:r>
            <a:endParaRPr lang="en-AU" sz="2400" dirty="0" smtClean="0"/>
          </a:p>
          <a:p>
            <a:endParaRPr lang="en-AU" sz="2400" dirty="0"/>
          </a:p>
          <a:p>
            <a:r>
              <a:rPr lang="en-AU" sz="2400" dirty="0" smtClean="0"/>
              <a:t>Excellent quality open-file marine 3D data allows mapping of fine details of sand body development, the extent of coal swamps, and likely seal and reservoir fairways (Figures 12-16).</a:t>
            </a:r>
          </a:p>
          <a:p>
            <a:endParaRPr lang="en-AU" dirty="0"/>
          </a:p>
          <a:p>
            <a:r>
              <a:rPr lang="en-AU" dirty="0" smtClean="0"/>
              <a:t>T2 Correlation and mapping</a:t>
            </a:r>
            <a:endParaRPr lang="en-AU" sz="2400" dirty="0" smtClean="0"/>
          </a:p>
          <a:p>
            <a:endParaRPr lang="en-AU" sz="2400" dirty="0"/>
          </a:p>
          <a:p>
            <a:r>
              <a:rPr lang="en-AU" sz="2400" dirty="0" smtClean="0"/>
              <a:t>The T2 can be correlated in numerous nearshore wells – both onshore and offshore, and subdivided to a series of transgressive </a:t>
            </a:r>
            <a:r>
              <a:rPr lang="en-AU" sz="2400" dirty="0" err="1" smtClean="0"/>
              <a:t>parasequences</a:t>
            </a:r>
            <a:r>
              <a:rPr lang="en-AU" sz="2400" dirty="0" smtClean="0"/>
              <a:t> (Figure 16). A T2B </a:t>
            </a:r>
            <a:r>
              <a:rPr lang="en-AU" sz="2400" dirty="0" err="1" smtClean="0"/>
              <a:t>isopach</a:t>
            </a:r>
            <a:r>
              <a:rPr lang="en-AU" sz="2400" dirty="0" smtClean="0"/>
              <a:t> has been constructed from offshore 3D and 2D seismic data, and onshore coal boreholes and petroleum exploration wells (Figure 17)</a:t>
            </a:r>
          </a:p>
          <a:p>
            <a:endParaRPr lang="en-AU" sz="2400" dirty="0"/>
          </a:p>
          <a:p>
            <a:r>
              <a:rPr lang="en-AU" sz="2400" dirty="0" smtClean="0"/>
              <a:t>T2B (Figure 18) represents an important seal in the nearshore zone of interest to CarbonNet and  is well-developed in several offshore sites that are being studied for carbon sequestration.</a:t>
            </a:r>
          </a:p>
        </p:txBody>
      </p:sp>
      <p:sp>
        <p:nvSpPr>
          <p:cNvPr id="28" name="TextBox 27"/>
          <p:cNvSpPr txBox="1"/>
          <p:nvPr/>
        </p:nvSpPr>
        <p:spPr>
          <a:xfrm>
            <a:off x="21035138" y="9990347"/>
            <a:ext cx="7571300" cy="9264075"/>
          </a:xfrm>
          <a:prstGeom prst="rect">
            <a:avLst/>
          </a:prstGeom>
          <a:solidFill>
            <a:srgbClr val="FFFFCC"/>
          </a:solidFill>
          <a:ln w="28575">
            <a:solidFill>
              <a:schemeClr val="tx1"/>
            </a:solidFill>
          </a:ln>
        </p:spPr>
        <p:txBody>
          <a:bodyPr wrap="square" rtlCol="0">
            <a:spAutoFit/>
          </a:bodyPr>
          <a:lstStyle/>
          <a:p>
            <a:r>
              <a:rPr lang="en-AU" sz="4400" dirty="0" smtClean="0"/>
              <a:t>Conclusions</a:t>
            </a:r>
            <a:endParaRPr lang="en-AU" sz="2400" dirty="0" smtClean="0"/>
          </a:p>
          <a:p>
            <a:endParaRPr lang="en-AU" sz="2400" dirty="0"/>
          </a:p>
          <a:p>
            <a:r>
              <a:rPr lang="en-AU" sz="2400" dirty="0" smtClean="0"/>
              <a:t>The T2 is one member of a family of intraformational seals that can be correlated in wells and mapped on seismic data in the nearshore Gippsland Basin.</a:t>
            </a:r>
          </a:p>
          <a:p>
            <a:endParaRPr lang="en-AU" sz="2400" dirty="0" smtClean="0"/>
          </a:p>
          <a:p>
            <a:r>
              <a:rPr lang="en-AU" sz="2400" dirty="0" smtClean="0"/>
              <a:t>These seals represent a robust trapping interface for buoyant fluids, with the capacity to retain columns of hundreds of metres of gas or CO2.</a:t>
            </a:r>
          </a:p>
          <a:p>
            <a:endParaRPr lang="en-AU" sz="2400" dirty="0"/>
          </a:p>
          <a:p>
            <a:r>
              <a:rPr lang="en-AU" sz="2400" dirty="0" smtClean="0"/>
              <a:t>CarbonNet has focussed on the T2 seal interval, which is a proven seal for hydrocarbons within 20 km of the coastline.</a:t>
            </a:r>
          </a:p>
          <a:p>
            <a:endParaRPr lang="en-AU" sz="2400" dirty="0"/>
          </a:p>
          <a:p>
            <a:r>
              <a:rPr lang="en-AU" sz="2400" dirty="0" smtClean="0"/>
              <a:t>Detailed maps of seal and reservoir fairways allow the definition of low-risk trapping opportunities at sites throughout the nearshore.</a:t>
            </a:r>
          </a:p>
          <a:p>
            <a:endParaRPr lang="en-AU" sz="2400" dirty="0"/>
          </a:p>
          <a:p>
            <a:r>
              <a:rPr lang="en-AU" sz="2400" dirty="0" smtClean="0"/>
              <a:t>CarbonNet is investigating a shortlist of three sites in this nearshore area, and plans injection of up to 125 Mt of Co2 into traps beneath the T2 seal.</a:t>
            </a:r>
          </a:p>
          <a:p>
            <a:endParaRPr lang="en-AU" sz="2400" dirty="0"/>
          </a:p>
          <a:p>
            <a:r>
              <a:rPr lang="en-AU" sz="2400" dirty="0" smtClean="0"/>
              <a:t>Site investigation is ongoing and Appraisal activities are being planned at present.</a:t>
            </a:r>
          </a:p>
          <a:p>
            <a:endParaRPr lang="en-AU" sz="2400" dirty="0"/>
          </a:p>
        </p:txBody>
      </p:sp>
      <p:sp>
        <p:nvSpPr>
          <p:cNvPr id="29" name="TextBox 28"/>
          <p:cNvSpPr txBox="1"/>
          <p:nvPr/>
        </p:nvSpPr>
        <p:spPr>
          <a:xfrm>
            <a:off x="9040877" y="31732405"/>
            <a:ext cx="14833933" cy="1446550"/>
          </a:xfrm>
          <a:prstGeom prst="rect">
            <a:avLst/>
          </a:prstGeom>
          <a:solidFill>
            <a:srgbClr val="FFFFCC"/>
          </a:solidFill>
          <a:ln w="28575">
            <a:solidFill>
              <a:schemeClr val="tx1"/>
            </a:solidFill>
          </a:ln>
        </p:spPr>
        <p:txBody>
          <a:bodyPr wrap="square" rtlCol="0">
            <a:spAutoFit/>
          </a:bodyPr>
          <a:lstStyle/>
          <a:p>
            <a:r>
              <a:rPr lang="en-AU" sz="4000" dirty="0" smtClean="0"/>
              <a:t>About the Author</a:t>
            </a:r>
          </a:p>
          <a:p>
            <a:r>
              <a:rPr lang="en-AU" sz="1200" dirty="0"/>
              <a:t>Dr. Nick Hoffman has over 25 years’ international oil industry experience, including substantial time with BP in Europe, and with BHP in Australia and worldwide. </a:t>
            </a:r>
          </a:p>
          <a:p>
            <a:r>
              <a:rPr lang="en-AU" sz="1200" dirty="0"/>
              <a:t>He joined CarbonNet in 2011 as part of the start-up technical team to lead the geoscience evaluation over CarbonNet’s portfolio of nearshore CO2 sequestration targets. He is an expert geophysicist, sequence stratigrapher, and basin geologist with significant experience interpreting depositional environments, structural evolution, and reservoir distribution from 3D and 2D seismic, and from well data. Nick integrates a wide range of basin data to understand the implications for long-term safe CO2 storage.		</a:t>
            </a:r>
            <a:r>
              <a:rPr lang="en-AU" sz="1200" dirty="0" smtClean="0"/>
              <a:t>		</a:t>
            </a:r>
            <a:r>
              <a:rPr lang="en-AU" sz="1200" dirty="0" smtClean="0">
                <a:solidFill>
                  <a:srgbClr val="0000FF"/>
                </a:solidFill>
              </a:rPr>
              <a:t>Email: nick.hoffman@ecodev.vic.gov.au </a:t>
            </a:r>
            <a:endParaRPr lang="en-AU" sz="1200" dirty="0">
              <a:solidFill>
                <a:srgbClr val="0000FF"/>
              </a:solidFill>
            </a:endParaRPr>
          </a:p>
        </p:txBody>
      </p:sp>
      <p:grpSp>
        <p:nvGrpSpPr>
          <p:cNvPr id="40" name="Group 39"/>
          <p:cNvGrpSpPr/>
          <p:nvPr/>
        </p:nvGrpSpPr>
        <p:grpSpPr>
          <a:xfrm>
            <a:off x="1082653" y="3922142"/>
            <a:ext cx="7032506" cy="6398014"/>
            <a:chOff x="1948440" y="4169092"/>
            <a:chExt cx="6840000" cy="6223196"/>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48440" y="4169092"/>
              <a:ext cx="6840000" cy="5504715"/>
            </a:xfrm>
            <a:prstGeom prst="rect">
              <a:avLst/>
            </a:prstGeom>
            <a:noFill/>
            <a:ln w="28575">
              <a:solidFill>
                <a:schemeClr val="tx1"/>
              </a:solidFill>
            </a:ln>
          </p:spPr>
        </p:pic>
        <p:sp>
          <p:nvSpPr>
            <p:cNvPr id="30" name="Rectangle 29"/>
            <p:cNvSpPr/>
            <p:nvPr/>
          </p:nvSpPr>
          <p:spPr>
            <a:xfrm>
              <a:off x="1948440" y="9673807"/>
              <a:ext cx="6840000" cy="718481"/>
            </a:xfrm>
            <a:prstGeom prst="rect">
              <a:avLst/>
            </a:prstGeom>
            <a:solidFill>
              <a:schemeClr val="bg1"/>
            </a:solidFill>
            <a:ln w="28575">
              <a:solidFill>
                <a:schemeClr val="tx1"/>
              </a:solidFill>
            </a:ln>
          </p:spPr>
          <p:txBody>
            <a:bodyPr wrap="square" rtlCol="0">
              <a:spAutoFit/>
            </a:bodyPr>
            <a:lstStyle/>
            <a:p>
              <a:r>
                <a:rPr lang="en-AU" sz="1400" b="1" dirty="0"/>
                <a:t>Figure 10</a:t>
              </a:r>
              <a:r>
                <a:rPr lang="en-AU" sz="1400" b="1" dirty="0" smtClean="0"/>
                <a:t>: Occurrences </a:t>
              </a:r>
              <a:r>
                <a:rPr lang="en-AU" sz="1400" b="1" dirty="0"/>
                <a:t>of proven seal across the Traralgon T2 member. </a:t>
              </a:r>
              <a:endParaRPr lang="en-AU" sz="1400" b="1" dirty="0" smtClean="0"/>
            </a:p>
            <a:p>
              <a:r>
                <a:rPr lang="en-AU" sz="1400" dirty="0"/>
                <a:t>This unit variously acts as a pressure barrier (red circles), a salinity interface (yellow stars) or as a seal for </a:t>
              </a:r>
              <a:r>
                <a:rPr lang="en-AU" sz="1400" dirty="0" smtClean="0"/>
                <a:t>an oil column </a:t>
              </a:r>
              <a:r>
                <a:rPr lang="en-AU" sz="1400" dirty="0"/>
                <a:t>(green square). At Dolphin field, the T2 acts as a base seal for </a:t>
              </a:r>
              <a:r>
                <a:rPr lang="en-AU" sz="1400" dirty="0" smtClean="0"/>
                <a:t>oil.</a:t>
              </a:r>
              <a:endParaRPr lang="en-AU" sz="1400" dirty="0"/>
            </a:p>
          </p:txBody>
        </p:sp>
      </p:grpSp>
      <p:grpSp>
        <p:nvGrpSpPr>
          <p:cNvPr id="39" name="Group 38"/>
          <p:cNvGrpSpPr/>
          <p:nvPr/>
        </p:nvGrpSpPr>
        <p:grpSpPr>
          <a:xfrm>
            <a:off x="10998448" y="3922143"/>
            <a:ext cx="7393010" cy="5811126"/>
            <a:chOff x="12239643" y="4239488"/>
            <a:chExt cx="7920001" cy="6225677"/>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239644" y="4239488"/>
              <a:ext cx="7920000" cy="5434319"/>
            </a:xfrm>
            <a:prstGeom prst="rect">
              <a:avLst/>
            </a:prstGeom>
            <a:solidFill>
              <a:schemeClr val="bg1"/>
            </a:solidFill>
            <a:ln w="28575">
              <a:solidFill>
                <a:schemeClr val="tx1"/>
              </a:solidFill>
            </a:ln>
          </p:spPr>
        </p:pic>
        <p:sp>
          <p:nvSpPr>
            <p:cNvPr id="31" name="Rectangle 30"/>
            <p:cNvSpPr/>
            <p:nvPr/>
          </p:nvSpPr>
          <p:spPr>
            <a:xfrm>
              <a:off x="12239643" y="9673807"/>
              <a:ext cx="7920001" cy="791358"/>
            </a:xfrm>
            <a:prstGeom prst="rect">
              <a:avLst/>
            </a:prstGeom>
            <a:solidFill>
              <a:schemeClr val="bg1"/>
            </a:solidFill>
            <a:ln w="28575">
              <a:solidFill>
                <a:schemeClr val="tx1"/>
              </a:solidFill>
            </a:ln>
          </p:spPr>
          <p:txBody>
            <a:bodyPr wrap="square" rtlCol="0">
              <a:spAutoFit/>
            </a:bodyPr>
            <a:lstStyle/>
            <a:p>
              <a:r>
                <a:rPr lang="en-AU" sz="1400" b="1" dirty="0"/>
                <a:t>Figure </a:t>
              </a:r>
              <a:r>
                <a:rPr lang="en-AU" sz="1400" b="1" dirty="0" smtClean="0"/>
                <a:t>11</a:t>
              </a:r>
              <a:r>
                <a:rPr lang="en-AU" sz="1400" b="1" dirty="0"/>
                <a:t>: Pressure and salinity contrast across Traralgon T2 member at </a:t>
              </a:r>
              <a:r>
                <a:rPr lang="en-AU" sz="1400" b="1" dirty="0" smtClean="0"/>
                <a:t>Galloway-1</a:t>
              </a:r>
            </a:p>
            <a:p>
              <a:r>
                <a:rPr lang="en-AU" sz="1400" dirty="0"/>
                <a:t>Extract from Galloway-1 WCR showing operators interpretation of the unit that CarbonNet correlates as T2B, acting as a pressure and salinity barrier.</a:t>
              </a:r>
            </a:p>
          </p:txBody>
        </p:sp>
      </p:grpSp>
      <p:grpSp>
        <p:nvGrpSpPr>
          <p:cNvPr id="41" name="Group 40"/>
          <p:cNvGrpSpPr/>
          <p:nvPr/>
        </p:nvGrpSpPr>
        <p:grpSpPr>
          <a:xfrm>
            <a:off x="20956261" y="3922143"/>
            <a:ext cx="7729055" cy="5979264"/>
            <a:chOff x="22259571" y="4217495"/>
            <a:chExt cx="8280000" cy="6405809"/>
          </a:xfrm>
        </p:grpSpPr>
        <p:pic>
          <p:nvPicPr>
            <p:cNvPr id="8"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259571" y="4217495"/>
              <a:ext cx="8280000" cy="5385631"/>
            </a:xfrm>
            <a:prstGeom prst="rect">
              <a:avLst/>
            </a:prstGeom>
            <a:noFill/>
            <a:ln w="28575">
              <a:solidFill>
                <a:schemeClr val="tx1"/>
              </a:solidFill>
            </a:ln>
          </p:spPr>
        </p:pic>
        <p:sp>
          <p:nvSpPr>
            <p:cNvPr id="32" name="Rectangle 31"/>
            <p:cNvSpPr/>
            <p:nvPr/>
          </p:nvSpPr>
          <p:spPr>
            <a:xfrm>
              <a:off x="22259571" y="9601133"/>
              <a:ext cx="8279999" cy="1022171"/>
            </a:xfrm>
            <a:prstGeom prst="rect">
              <a:avLst/>
            </a:prstGeom>
            <a:solidFill>
              <a:schemeClr val="bg1"/>
            </a:solidFill>
            <a:ln w="28575">
              <a:solidFill>
                <a:schemeClr val="tx1"/>
              </a:solidFill>
            </a:ln>
          </p:spPr>
          <p:txBody>
            <a:bodyPr wrap="square" rtlCol="0">
              <a:spAutoFit/>
            </a:bodyPr>
            <a:lstStyle/>
            <a:p>
              <a:r>
                <a:rPr lang="en-AU" sz="1400" b="1" dirty="0"/>
                <a:t>Figure </a:t>
              </a:r>
              <a:r>
                <a:rPr lang="en-AU" sz="1400" b="1" dirty="0" smtClean="0"/>
                <a:t>12</a:t>
              </a:r>
              <a:r>
                <a:rPr lang="en-AU" sz="1400" b="1" dirty="0"/>
                <a:t>: </a:t>
              </a:r>
              <a:r>
                <a:rPr lang="en-AU" sz="1400" b="1" dirty="0" smtClean="0"/>
                <a:t>Middle </a:t>
              </a:r>
              <a:r>
                <a:rPr lang="en-AU" sz="1400" b="1" dirty="0"/>
                <a:t>N. asperus palaeogeography (Traralgon T1/T2</a:t>
              </a:r>
              <a:r>
                <a:rPr lang="en-AU" sz="1400" b="1" dirty="0" smtClean="0"/>
                <a:t>)</a:t>
              </a:r>
            </a:p>
            <a:p>
              <a:r>
                <a:rPr lang="en-AU" sz="1400" dirty="0" err="1"/>
                <a:t>Palaeogeographic</a:t>
              </a:r>
              <a:r>
                <a:rPr lang="en-AU" sz="1400" dirty="0"/>
                <a:t> interpretation of finger- and birds-foot deltas building into the Seahorse Lagoon. Note raised bog coals in Golden Beach area (enhanced amplitude through tuning), and offset of barrier bar facies along Mulloway lineament.</a:t>
              </a:r>
            </a:p>
          </p:txBody>
        </p:sp>
      </p:grpSp>
      <p:cxnSp>
        <p:nvCxnSpPr>
          <p:cNvPr id="21" name="Straight Connector 20"/>
          <p:cNvCxnSpPr/>
          <p:nvPr/>
        </p:nvCxnSpPr>
        <p:spPr>
          <a:xfrm flipV="1">
            <a:off x="17570424" y="14158361"/>
            <a:ext cx="99407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611225" y="13839162"/>
            <a:ext cx="912468" cy="369332"/>
          </a:xfrm>
          <a:prstGeom prst="rect">
            <a:avLst/>
          </a:prstGeom>
          <a:noFill/>
          <a:ln w="28575">
            <a:noFill/>
          </a:ln>
        </p:spPr>
        <p:txBody>
          <a:bodyPr wrap="square" rtlCol="0">
            <a:spAutoFit/>
          </a:bodyPr>
          <a:lstStyle/>
          <a:p>
            <a:pPr algn="ctr"/>
            <a:r>
              <a:rPr lang="en-AU" sz="1800" b="1" dirty="0" smtClean="0">
                <a:solidFill>
                  <a:schemeClr val="bg1"/>
                </a:solidFill>
              </a:rPr>
              <a:t>2 km</a:t>
            </a:r>
            <a:endParaRPr lang="en-AU" sz="1800" b="1" dirty="0">
              <a:solidFill>
                <a:schemeClr val="bg1"/>
              </a:solidFill>
            </a:endParaRPr>
          </a:p>
        </p:txBody>
      </p:sp>
      <p:grpSp>
        <p:nvGrpSpPr>
          <p:cNvPr id="49" name="Group 48"/>
          <p:cNvGrpSpPr/>
          <p:nvPr/>
        </p:nvGrpSpPr>
        <p:grpSpPr>
          <a:xfrm>
            <a:off x="10424948" y="10261283"/>
            <a:ext cx="8539465" cy="5965230"/>
            <a:chOff x="11168062" y="10993295"/>
            <a:chExt cx="9148178" cy="6390775"/>
          </a:xfrm>
        </p:grpSpPr>
        <p:pic>
          <p:nvPicPr>
            <p:cNvPr id="1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8648" y="10993295"/>
              <a:ext cx="9147592" cy="559564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11168062" y="16592712"/>
              <a:ext cx="9148177" cy="791358"/>
            </a:xfrm>
            <a:prstGeom prst="rect">
              <a:avLst/>
            </a:prstGeom>
            <a:solidFill>
              <a:schemeClr val="bg1"/>
            </a:solidFill>
            <a:ln w="28575">
              <a:solidFill>
                <a:schemeClr val="tx1"/>
              </a:solidFill>
            </a:ln>
          </p:spPr>
          <p:txBody>
            <a:bodyPr wrap="square" rtlCol="0">
              <a:spAutoFit/>
            </a:bodyPr>
            <a:lstStyle/>
            <a:p>
              <a:r>
                <a:rPr lang="en-AU" sz="1400" b="1" dirty="0"/>
                <a:t>Figure </a:t>
              </a:r>
              <a:r>
                <a:rPr lang="en-AU" sz="1400" b="1" dirty="0" smtClean="0"/>
                <a:t>13: The Mitchell river “silt jetties”</a:t>
              </a:r>
            </a:p>
            <a:p>
              <a:r>
                <a:rPr lang="en-AU" sz="1400" dirty="0" smtClean="0"/>
                <a:t>The </a:t>
              </a:r>
              <a:r>
                <a:rPr lang="en-AU" sz="1400" dirty="0"/>
                <a:t>modern-day Mitchell River in the onshore Gippsland Lakes </a:t>
              </a:r>
              <a:r>
                <a:rPr lang="en-AU" sz="1400" dirty="0" smtClean="0"/>
                <a:t>has </a:t>
              </a:r>
              <a:r>
                <a:rPr lang="en-AU" sz="1400" dirty="0"/>
                <a:t>built a ~ 10 km finger delta down </a:t>
              </a:r>
              <a:r>
                <a:rPr lang="en-AU" sz="1400" dirty="0" smtClean="0"/>
                <a:t>the </a:t>
              </a:r>
              <a:r>
                <a:rPr lang="en-AU" sz="1400" dirty="0"/>
                <a:t>west side of Jones Bay, from the town of Bairnsdale towards Paynesville, and then eastwards across Lake King.</a:t>
              </a:r>
            </a:p>
          </p:txBody>
        </p:sp>
      </p:grpSp>
      <p:grpSp>
        <p:nvGrpSpPr>
          <p:cNvPr id="4" name="Group 3"/>
          <p:cNvGrpSpPr/>
          <p:nvPr/>
        </p:nvGrpSpPr>
        <p:grpSpPr>
          <a:xfrm>
            <a:off x="21035138" y="19523173"/>
            <a:ext cx="7571301" cy="5853875"/>
            <a:chOff x="1948440" y="26804931"/>
            <a:chExt cx="9000000" cy="6958855"/>
          </a:xfrm>
        </p:grpSpPr>
        <p:pic>
          <p:nvPicPr>
            <p:cNvPr id="15" name="Picture 14"/>
            <p:cNvPicPr>
              <a:picLocks noChangeAspect="1"/>
            </p:cNvPicPr>
            <p:nvPr/>
          </p:nvPicPr>
          <p:blipFill>
            <a:blip r:embed="rId10"/>
            <a:stretch>
              <a:fillRect/>
            </a:stretch>
          </p:blipFill>
          <p:spPr>
            <a:xfrm>
              <a:off x="1948440" y="26804931"/>
              <a:ext cx="9000000" cy="5315934"/>
            </a:xfrm>
            <a:prstGeom prst="rect">
              <a:avLst/>
            </a:prstGeom>
            <a:ln w="28575">
              <a:solidFill>
                <a:schemeClr val="tx1"/>
              </a:solidFill>
            </a:ln>
          </p:spPr>
        </p:pic>
        <p:sp>
          <p:nvSpPr>
            <p:cNvPr id="35" name="Rectangle 34"/>
            <p:cNvSpPr/>
            <p:nvPr/>
          </p:nvSpPr>
          <p:spPr>
            <a:xfrm>
              <a:off x="1948440" y="32080772"/>
              <a:ext cx="9000000" cy="1683014"/>
            </a:xfrm>
            <a:prstGeom prst="rect">
              <a:avLst/>
            </a:prstGeom>
            <a:solidFill>
              <a:schemeClr val="bg1"/>
            </a:solidFill>
            <a:ln w="28575">
              <a:solidFill>
                <a:schemeClr val="tx1"/>
              </a:solidFill>
            </a:ln>
          </p:spPr>
          <p:txBody>
            <a:bodyPr wrap="square" rtlCol="0">
              <a:spAutoFit/>
            </a:bodyPr>
            <a:lstStyle/>
            <a:p>
              <a:r>
                <a:rPr lang="en-AU" sz="1400" b="1" dirty="0"/>
                <a:t>Figure </a:t>
              </a:r>
              <a:r>
                <a:rPr lang="en-AU" sz="1400" b="1" dirty="0" smtClean="0"/>
                <a:t>15</a:t>
              </a:r>
              <a:r>
                <a:rPr lang="en-AU" sz="1400" b="1" dirty="0"/>
                <a:t>: Palaeo river systems of the Latrobe </a:t>
              </a:r>
              <a:r>
                <a:rPr lang="en-AU" sz="1400" b="1" dirty="0" smtClean="0"/>
                <a:t>Group</a:t>
              </a:r>
            </a:p>
            <a:p>
              <a:r>
                <a:rPr lang="en-AU" sz="1400" dirty="0"/>
                <a:t>Interpreted persistent fluvial systems within the Latrobe Group. </a:t>
              </a:r>
              <a:r>
                <a:rPr lang="en-AU" sz="1400" dirty="0" smtClean="0"/>
                <a:t>Coloured surface is seismic response (amplitude) at top Latrobe Group</a:t>
              </a:r>
              <a:r>
                <a:rPr lang="en-AU" sz="1400" dirty="0"/>
                <a:t> from which some of the evidence for channel location is drawn</a:t>
              </a:r>
              <a:r>
                <a:rPr lang="en-AU" sz="1400" dirty="0" smtClean="0"/>
                <a:t>. Red corresponds to barrier-bar sands, green and blue to shale and coal. The </a:t>
              </a:r>
              <a:r>
                <a:rPr lang="en-AU" sz="1400" dirty="0"/>
                <a:t>Palaeo-Latrobe is the axial system in the basin. Two flanking systems feed along fault lineaments to the south and north. </a:t>
              </a:r>
              <a:r>
                <a:rPr lang="en-AU" sz="1400" dirty="0" smtClean="0"/>
                <a:t>Other </a:t>
              </a:r>
              <a:r>
                <a:rPr lang="en-AU" sz="1400" dirty="0"/>
                <a:t>evidence comes from intra-Latrobe seismic response and well data (not shown</a:t>
              </a:r>
              <a:r>
                <a:rPr lang="en-AU" sz="1400" dirty="0" smtClean="0"/>
                <a:t>)</a:t>
              </a:r>
              <a:endParaRPr lang="en-AU" sz="200" dirty="0" smtClean="0"/>
            </a:p>
            <a:p>
              <a:endParaRPr lang="en-AU" sz="200" dirty="0"/>
            </a:p>
          </p:txBody>
        </p:sp>
      </p:grpSp>
      <p:grpSp>
        <p:nvGrpSpPr>
          <p:cNvPr id="2" name="Group 1"/>
          <p:cNvGrpSpPr/>
          <p:nvPr/>
        </p:nvGrpSpPr>
        <p:grpSpPr>
          <a:xfrm>
            <a:off x="1082653" y="22738109"/>
            <a:ext cx="7088960" cy="7343176"/>
            <a:chOff x="12599644" y="26899200"/>
            <a:chExt cx="7200000" cy="7458581"/>
          </a:xfrm>
        </p:grpSpPr>
        <p:pic>
          <p:nvPicPr>
            <p:cNvPr id="6" name="Picture 5"/>
            <p:cNvPicPr>
              <a:picLocks noChangeAspect="1"/>
            </p:cNvPicPr>
            <p:nvPr/>
          </p:nvPicPr>
          <p:blipFill>
            <a:blip r:embed="rId11"/>
            <a:stretch>
              <a:fillRect/>
            </a:stretch>
          </p:blipFill>
          <p:spPr>
            <a:xfrm>
              <a:off x="12599644" y="26899200"/>
              <a:ext cx="7200000" cy="5233263"/>
            </a:xfrm>
            <a:prstGeom prst="rect">
              <a:avLst/>
            </a:prstGeom>
            <a:ln w="28575">
              <a:solidFill>
                <a:schemeClr val="tx1"/>
              </a:solidFill>
            </a:ln>
          </p:spPr>
        </p:pic>
        <p:sp>
          <p:nvSpPr>
            <p:cNvPr id="36" name="Rectangle 35"/>
            <p:cNvSpPr/>
            <p:nvPr/>
          </p:nvSpPr>
          <p:spPr>
            <a:xfrm>
              <a:off x="12599644" y="32075702"/>
              <a:ext cx="7199999" cy="2282079"/>
            </a:xfrm>
            <a:prstGeom prst="rect">
              <a:avLst/>
            </a:prstGeom>
            <a:solidFill>
              <a:schemeClr val="bg1"/>
            </a:solidFill>
            <a:ln w="28575">
              <a:solidFill>
                <a:schemeClr val="tx1"/>
              </a:solidFill>
            </a:ln>
          </p:spPr>
          <p:txBody>
            <a:bodyPr wrap="square" rtlCol="0">
              <a:spAutoFit/>
            </a:bodyPr>
            <a:lstStyle/>
            <a:p>
              <a:r>
                <a:rPr lang="en-AU" sz="1400" b="1" dirty="0"/>
                <a:t>Figure </a:t>
              </a:r>
              <a:r>
                <a:rPr lang="en-AU" sz="1400" b="1" dirty="0" smtClean="0"/>
                <a:t>16</a:t>
              </a:r>
              <a:r>
                <a:rPr lang="en-AU" sz="1400" b="1" dirty="0"/>
                <a:t>: Onshore-offshore correlation of the Traralgon coal sequences in the nearshore Gippsland Basin </a:t>
              </a:r>
              <a:endParaRPr lang="en-AU" sz="1400" b="1" dirty="0" smtClean="0"/>
            </a:p>
            <a:p>
              <a:r>
                <a:rPr lang="en-AU" sz="1400" dirty="0"/>
                <a:t>A provisional correlation of the Traralgon coal sequences in the nearshore Gippsland Basin (+25 km from shoreline). Four </a:t>
              </a:r>
              <a:r>
                <a:rPr lang="en-AU" sz="1400" dirty="0" err="1"/>
                <a:t>parasequences</a:t>
              </a:r>
              <a:r>
                <a:rPr lang="en-AU" sz="1400" dirty="0"/>
                <a:t> are identified, each transgressive, commencing from a basal (forced?) regression. T2B is the first of these sequences and the overlying ones may be assigned to T2A, T1B and T1A or alternatively to T2A, T1, and T0. Further work is required to rationalise this correlation. Depositional environment is flagged as coloured backdrop (blue, marine; yellow, </a:t>
              </a:r>
              <a:r>
                <a:rPr lang="en-AU" sz="1400" dirty="0" err="1"/>
                <a:t>paralic</a:t>
              </a:r>
              <a:r>
                <a:rPr lang="en-AU" sz="1400" dirty="0"/>
                <a:t>; orange, estuarine, and white, fresh water). Strzelecki “basement” is indicated in green. Major correlation lines are included but for clarity of the background environment, not all coals are highlighted.</a:t>
              </a:r>
            </a:p>
          </p:txBody>
        </p:sp>
      </p:grpSp>
      <p:grpSp>
        <p:nvGrpSpPr>
          <p:cNvPr id="3" name="Group 2"/>
          <p:cNvGrpSpPr/>
          <p:nvPr/>
        </p:nvGrpSpPr>
        <p:grpSpPr>
          <a:xfrm>
            <a:off x="9325396" y="24997729"/>
            <a:ext cx="6048826" cy="5995481"/>
            <a:chOff x="23159570" y="26937976"/>
            <a:chExt cx="6480001" cy="6423183"/>
          </a:xfrm>
        </p:grpSpPr>
        <p:pic>
          <p:nvPicPr>
            <p:cNvPr id="5" name="Picture 4"/>
            <p:cNvPicPr>
              <a:picLocks noChangeAspect="1"/>
            </p:cNvPicPr>
            <p:nvPr/>
          </p:nvPicPr>
          <p:blipFill>
            <a:blip r:embed="rId12"/>
            <a:stretch>
              <a:fillRect/>
            </a:stretch>
          </p:blipFill>
          <p:spPr>
            <a:xfrm>
              <a:off x="23159571" y="26937976"/>
              <a:ext cx="6480000" cy="4939385"/>
            </a:xfrm>
            <a:prstGeom prst="rect">
              <a:avLst/>
            </a:prstGeom>
            <a:ln w="28575">
              <a:solidFill>
                <a:schemeClr val="tx1"/>
              </a:solidFill>
            </a:ln>
          </p:spPr>
        </p:pic>
        <p:sp>
          <p:nvSpPr>
            <p:cNvPr id="37" name="Rectangle 36"/>
            <p:cNvSpPr/>
            <p:nvPr/>
          </p:nvSpPr>
          <p:spPr>
            <a:xfrm>
              <a:off x="23159570" y="31877362"/>
              <a:ext cx="6480001" cy="1483797"/>
            </a:xfrm>
            <a:prstGeom prst="rect">
              <a:avLst/>
            </a:prstGeom>
            <a:solidFill>
              <a:schemeClr val="bg1"/>
            </a:solidFill>
            <a:ln w="28575">
              <a:solidFill>
                <a:schemeClr val="tx1"/>
              </a:solidFill>
            </a:ln>
          </p:spPr>
          <p:txBody>
            <a:bodyPr wrap="square" rtlCol="0">
              <a:spAutoFit/>
            </a:bodyPr>
            <a:lstStyle/>
            <a:p>
              <a:r>
                <a:rPr lang="en-AU" sz="1400" b="1" dirty="0"/>
                <a:t>Figure </a:t>
              </a:r>
              <a:r>
                <a:rPr lang="en-AU" sz="1400" b="1" dirty="0" smtClean="0"/>
                <a:t>17</a:t>
              </a:r>
              <a:r>
                <a:rPr lang="en-AU" sz="1400" b="1" dirty="0"/>
                <a:t>: T2 member </a:t>
              </a:r>
              <a:r>
                <a:rPr lang="en-AU" sz="1400" b="1" dirty="0" err="1" smtClean="0"/>
                <a:t>isopach</a:t>
              </a:r>
              <a:r>
                <a:rPr lang="en-AU" sz="1400" b="1" dirty="0" smtClean="0"/>
                <a:t> – CarbonNet key nearshore seal</a:t>
              </a:r>
            </a:p>
            <a:p>
              <a:r>
                <a:rPr lang="en-AU" sz="1400" dirty="0"/>
                <a:t>A compilation of 3D seismic amplitude (blue colours), CarbonNet 2D isopachs on the southern margin, and borehole isopachs, modified after </a:t>
              </a:r>
              <a:r>
                <a:rPr lang="en-AU" sz="1400" dirty="0" err="1"/>
                <a:t>Holdgate</a:t>
              </a:r>
              <a:r>
                <a:rPr lang="en-AU" sz="1400" dirty="0"/>
                <a:t> et al. (2000). Four depocentres of the Traralgon T2 sequence are identified (a to d), between zones of fluvial throughput (not marked, but identifiable from </a:t>
              </a:r>
              <a:r>
                <a:rPr lang="en-AU" sz="1400" dirty="0" err="1"/>
                <a:t>isopach</a:t>
              </a:r>
              <a:r>
                <a:rPr lang="en-AU" sz="1400" dirty="0"/>
                <a:t> thins and amplitude drop-out).</a:t>
              </a:r>
            </a:p>
          </p:txBody>
        </p:sp>
      </p:grpSp>
      <p:pic>
        <p:nvPicPr>
          <p:cNvPr id="38" name="Picture 2" descr="http://causindy.org/wp-content/uploads/2014/08/vic_Log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0544" y="31455573"/>
            <a:ext cx="2667364" cy="1955967"/>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24159329" y="33052848"/>
            <a:ext cx="5617948" cy="430887"/>
          </a:xfrm>
          <a:prstGeom prst="rect">
            <a:avLst/>
          </a:prstGeom>
        </p:spPr>
        <p:txBody>
          <a:bodyPr wrap="none">
            <a:spAutoFit/>
          </a:bodyPr>
          <a:lstStyle/>
          <a:p>
            <a:r>
              <a:rPr lang="en-AU" sz="2200" dirty="0"/>
              <a:t>www.energyandresources.vic.gov.au/carbonnet</a:t>
            </a:r>
          </a:p>
        </p:txBody>
      </p:sp>
      <p:sp>
        <p:nvSpPr>
          <p:cNvPr id="43" name="TextBox 42"/>
          <p:cNvSpPr txBox="1"/>
          <p:nvPr/>
        </p:nvSpPr>
        <p:spPr>
          <a:xfrm>
            <a:off x="28655585" y="11192114"/>
            <a:ext cx="1443212" cy="261610"/>
          </a:xfrm>
          <a:prstGeom prst="rect">
            <a:avLst/>
          </a:prstGeom>
          <a:noFill/>
        </p:spPr>
        <p:txBody>
          <a:bodyPr wrap="square" rtlCol="0">
            <a:spAutoFit/>
          </a:bodyPr>
          <a:lstStyle/>
          <a:p>
            <a:pPr algn="ctr"/>
            <a:r>
              <a:rPr lang="en-AU" sz="1100" dirty="0" smtClean="0">
                <a:solidFill>
                  <a:schemeClr val="bg1"/>
                </a:solidFill>
              </a:rPr>
              <a:t>Image: Google Earth</a:t>
            </a:r>
            <a:endParaRPr lang="en-AU" sz="1100" dirty="0">
              <a:solidFill>
                <a:schemeClr val="bg1"/>
              </a:solidFill>
            </a:endParaRPr>
          </a:p>
        </p:txBody>
      </p:sp>
      <p:grpSp>
        <p:nvGrpSpPr>
          <p:cNvPr id="46" name="Group 45"/>
          <p:cNvGrpSpPr/>
          <p:nvPr/>
        </p:nvGrpSpPr>
        <p:grpSpPr>
          <a:xfrm>
            <a:off x="20937705" y="25544145"/>
            <a:ext cx="7668735" cy="6106090"/>
            <a:chOff x="22239693" y="27366398"/>
            <a:chExt cx="8215380" cy="6541683"/>
          </a:xfrm>
        </p:grpSpPr>
        <p:pic>
          <p:nvPicPr>
            <p:cNvPr id="1026"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940" t="674" r="940" b="2919"/>
            <a:stretch/>
          </p:blipFill>
          <p:spPr bwMode="auto">
            <a:xfrm>
              <a:off x="22259571" y="27366398"/>
              <a:ext cx="8195501" cy="550957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22239693" y="32885910"/>
              <a:ext cx="8215380" cy="1022171"/>
            </a:xfrm>
            <a:prstGeom prst="rect">
              <a:avLst/>
            </a:prstGeom>
            <a:solidFill>
              <a:schemeClr val="bg1"/>
            </a:solidFill>
            <a:ln w="28575">
              <a:solidFill>
                <a:schemeClr val="tx1"/>
              </a:solidFill>
            </a:ln>
          </p:spPr>
          <p:txBody>
            <a:bodyPr wrap="square" rtlCol="0">
              <a:spAutoFit/>
            </a:bodyPr>
            <a:lstStyle/>
            <a:p>
              <a:r>
                <a:rPr lang="en-AU" sz="1400" b="1" dirty="0"/>
                <a:t>Figure </a:t>
              </a:r>
              <a:r>
                <a:rPr lang="en-AU" sz="1400" b="1" dirty="0" smtClean="0"/>
                <a:t>18: Traralgon T2B Basal Shale Seal in Core</a:t>
              </a:r>
            </a:p>
            <a:p>
              <a:r>
                <a:rPr lang="en-AU" sz="1400" dirty="0" smtClean="0"/>
                <a:t>Coal Borehole Wulla Wullock-7 intersected and cored a good quality section of the T2B basal shale, interpreted as a seat earth from evidence of plant rootlets and leaf imprints, and basal location to the T2B coal.</a:t>
              </a:r>
              <a:endParaRPr lang="en-AU" sz="1400" dirty="0"/>
            </a:p>
          </p:txBody>
        </p:sp>
      </p:grpSp>
      <p:sp>
        <p:nvSpPr>
          <p:cNvPr id="44" name="Rectangle 43"/>
          <p:cNvSpPr/>
          <p:nvPr/>
        </p:nvSpPr>
        <p:spPr>
          <a:xfrm>
            <a:off x="3299981" y="31290274"/>
            <a:ext cx="4871632" cy="2096879"/>
          </a:xfrm>
          <a:prstGeom prst="rect">
            <a:avLst/>
          </a:prstGeom>
          <a:solidFill>
            <a:srgbClr val="488CE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AU" sz="3600" dirty="0">
                <a:solidFill>
                  <a:schemeClr val="lt1"/>
                </a:solidFill>
              </a:rPr>
              <a:t>The CarbonNet Project</a:t>
            </a:r>
            <a:endParaRPr lang="en-AU" sz="1600" dirty="0">
              <a:solidFill>
                <a:schemeClr val="lt1"/>
              </a:solidFill>
            </a:endParaRPr>
          </a:p>
          <a:p>
            <a:pPr algn="ctr"/>
            <a:endParaRPr lang="en-AU" sz="1600" dirty="0">
              <a:solidFill>
                <a:schemeClr val="lt1"/>
              </a:solidFill>
            </a:endParaRPr>
          </a:p>
          <a:p>
            <a:r>
              <a:rPr lang="en-AU" sz="1600" dirty="0">
                <a:solidFill>
                  <a:schemeClr val="lt1"/>
                </a:solidFill>
              </a:rPr>
              <a:t>CarbonNet is run by the State Government of Victoria, with funding support from the Federal government under the Greenhouse Gas Flagships Programme and </a:t>
            </a:r>
            <a:r>
              <a:rPr lang="en-AU" sz="1600" dirty="0" smtClean="0">
                <a:solidFill>
                  <a:schemeClr val="lt1"/>
                </a:solidFill>
              </a:rPr>
              <a:t>from the </a:t>
            </a:r>
            <a:r>
              <a:rPr lang="en-AU" sz="1600" dirty="0">
                <a:solidFill>
                  <a:schemeClr val="lt1"/>
                </a:solidFill>
              </a:rPr>
              <a:t>GCCSI.</a:t>
            </a:r>
          </a:p>
        </p:txBody>
      </p:sp>
      <p:grpSp>
        <p:nvGrpSpPr>
          <p:cNvPr id="48" name="Group 47"/>
          <p:cNvGrpSpPr/>
          <p:nvPr/>
        </p:nvGrpSpPr>
        <p:grpSpPr>
          <a:xfrm>
            <a:off x="10422920" y="16969629"/>
            <a:ext cx="8541492" cy="6757285"/>
            <a:chOff x="11623090" y="18180198"/>
            <a:chExt cx="9150350" cy="7239332"/>
          </a:xfrm>
        </p:grpSpPr>
        <p:sp>
          <p:nvSpPr>
            <p:cNvPr id="34" name="Rectangle 33"/>
            <p:cNvSpPr/>
            <p:nvPr/>
          </p:nvSpPr>
          <p:spPr>
            <a:xfrm>
              <a:off x="11625261" y="24397359"/>
              <a:ext cx="9148177" cy="1022171"/>
            </a:xfrm>
            <a:prstGeom prst="rect">
              <a:avLst/>
            </a:prstGeom>
            <a:solidFill>
              <a:schemeClr val="bg1"/>
            </a:solidFill>
            <a:ln w="28575">
              <a:solidFill>
                <a:schemeClr val="tx1"/>
              </a:solidFill>
            </a:ln>
          </p:spPr>
          <p:txBody>
            <a:bodyPr wrap="square" rtlCol="0">
              <a:spAutoFit/>
            </a:bodyPr>
            <a:lstStyle/>
            <a:p>
              <a:r>
                <a:rPr lang="en-AU" sz="1400" b="1" dirty="0"/>
                <a:t>Figure </a:t>
              </a:r>
              <a:r>
                <a:rPr lang="en-AU" sz="1400" b="1" dirty="0" smtClean="0"/>
                <a:t>14: Middle N. asperus finger- and </a:t>
              </a:r>
              <a:r>
                <a:rPr lang="en-AU" sz="1400" b="1" dirty="0" err="1" smtClean="0"/>
                <a:t>birdsfoot</a:t>
              </a:r>
              <a:r>
                <a:rPr lang="en-AU" sz="1400" b="1" dirty="0" smtClean="0"/>
                <a:t> deltas</a:t>
              </a:r>
            </a:p>
            <a:p>
              <a:r>
                <a:rPr lang="en-AU" sz="1400" dirty="0" smtClean="0"/>
                <a:t>These sand units underlie the T2 coals and be readily mapped on high quality marine 3D data. Isolated sand stringers have strong amplitudes (orange) while within coal-rich zones, amplitudes are suppressed (grey) when sands are present.</a:t>
              </a:r>
              <a:endParaRPr lang="en-AU" sz="1400" dirty="0"/>
            </a:p>
          </p:txBody>
        </p:sp>
        <p:pic>
          <p:nvPicPr>
            <p:cNvPr id="10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623090" y="18180198"/>
              <a:ext cx="9150350" cy="62118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0" name="Group 49"/>
          <p:cNvGrpSpPr/>
          <p:nvPr/>
        </p:nvGrpSpPr>
        <p:grpSpPr>
          <a:xfrm>
            <a:off x="15987710" y="25827125"/>
            <a:ext cx="4159498" cy="4742619"/>
            <a:chOff x="17127351" y="27669563"/>
            <a:chExt cx="4455997" cy="5080945"/>
          </a:xfrm>
        </p:grpSpPr>
        <p:pic>
          <p:nvPicPr>
            <p:cNvPr id="1029" name="Picture 5" descr="G:\CarbonNet\5.0 GEP\Personal Working Folders\NH Working Folder\Images\Hoffman_cropped2.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127351" y="27669563"/>
              <a:ext cx="4455996" cy="452630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4" name="Rectangle 53"/>
            <p:cNvSpPr/>
            <p:nvPr/>
          </p:nvSpPr>
          <p:spPr>
            <a:xfrm>
              <a:off x="17127352" y="32189963"/>
              <a:ext cx="4455996" cy="560545"/>
            </a:xfrm>
            <a:prstGeom prst="rect">
              <a:avLst/>
            </a:prstGeom>
            <a:solidFill>
              <a:schemeClr val="bg1"/>
            </a:solidFill>
            <a:ln w="28575">
              <a:solidFill>
                <a:schemeClr val="tx1"/>
              </a:solidFill>
            </a:ln>
          </p:spPr>
          <p:txBody>
            <a:bodyPr wrap="square" rtlCol="0">
              <a:spAutoFit/>
            </a:bodyPr>
            <a:lstStyle/>
            <a:p>
              <a:r>
                <a:rPr lang="en-AU" sz="1400" b="1" dirty="0" err="1" smtClean="0"/>
                <a:t>Dr.</a:t>
              </a:r>
              <a:r>
                <a:rPr lang="en-AU" sz="1400" b="1" dirty="0" smtClean="0"/>
                <a:t> Nick Hoffman: CarbonNet Geoscience Storage Advisor</a:t>
              </a:r>
            </a:p>
          </p:txBody>
        </p:sp>
      </p:grpSp>
      <p:grpSp>
        <p:nvGrpSpPr>
          <p:cNvPr id="18" name="Group 17"/>
          <p:cNvGrpSpPr/>
          <p:nvPr/>
        </p:nvGrpSpPr>
        <p:grpSpPr>
          <a:xfrm>
            <a:off x="24487409" y="31796818"/>
            <a:ext cx="4694561" cy="1361339"/>
            <a:chOff x="26232928" y="33961609"/>
            <a:chExt cx="5029200" cy="1458453"/>
          </a:xfrm>
        </p:grpSpPr>
        <p:sp>
          <p:nvSpPr>
            <p:cNvPr id="7" name="Rectangle 6"/>
            <p:cNvSpPr/>
            <p:nvPr/>
          </p:nvSpPr>
          <p:spPr>
            <a:xfrm>
              <a:off x="26232928" y="33961609"/>
              <a:ext cx="5029200" cy="145845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1" name="Picture 2" descr="Australian Government Department of Industry and Scienc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364518" y="34007498"/>
              <a:ext cx="3209925" cy="638175"/>
            </a:xfrm>
            <a:prstGeom prst="rect">
              <a:avLst/>
            </a:prstGeom>
            <a:solidFill>
              <a:schemeClr val="bg1"/>
            </a:solidFill>
            <a:extLst/>
          </p:spPr>
        </p:pic>
        <p:pic>
          <p:nvPicPr>
            <p:cNvPr id="52" name="Picture 2" descr="State Government of Victoria, Australia – link to Government home">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804465" y="34716214"/>
              <a:ext cx="3914775" cy="666751"/>
            </a:xfrm>
            <a:prstGeom prst="rect">
              <a:avLst/>
            </a:prstGeom>
            <a:solidFill>
              <a:schemeClr val="bg1"/>
            </a:solidFill>
            <a:extLst/>
          </p:spPr>
        </p:pic>
        <p:pic>
          <p:nvPicPr>
            <p:cNvPr id="53" name="Picture 21" descr="Global CCS Institute"/>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29759874" y="34069491"/>
              <a:ext cx="1368754" cy="5141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699490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404</TotalTime>
  <Words>1096</Words>
  <Application>Microsoft Office PowerPoint</Application>
  <PresentationFormat>Custom</PresentationFormat>
  <Paragraphs>58</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Hoffman</dc:creator>
  <cp:lastModifiedBy>Nick Hoffman</cp:lastModifiedBy>
  <cp:revision>42</cp:revision>
  <cp:lastPrinted>2015-04-22T22:08:19Z</cp:lastPrinted>
  <dcterms:created xsi:type="dcterms:W3CDTF">2015-03-28T07:59:05Z</dcterms:created>
  <dcterms:modified xsi:type="dcterms:W3CDTF">2016-04-11T22:00:51Z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61f4a638-d058-4824-a820-220f7d33403d</vt:lpwstr>
  </property>
  <property fmtid="{D5CDD505-2E9C-101B-9397-08002B2CF9AE}" pid="3" name="DSDBI ClassificationCLASSIFICATION">
    <vt:lpwstr>UNCLASSIFIED</vt:lpwstr>
  </property>
  <property fmtid="{D5CDD505-2E9C-101B-9397-08002B2CF9AE}" pid="4" name="DSDBI ClassificationDLM FOR SEC-MARKINGS">
    <vt:lpwstr>NONE</vt:lpwstr>
  </property>
  <property fmtid="{D5CDD505-2E9C-101B-9397-08002B2CF9AE}" pid="5" name="Classification">
    <vt:lpwstr>UNCLASSIFIED
NONE
Nick Hoffman</vt:lpwstr>
  </property>
</Properties>
</file>