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>
          <a:latin typeface="Perpetua"/>
          <a:ea typeface="Perpetua"/>
          <a:cs typeface="Perpetu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E1D8"/>
          </a:solidFill>
        </a:fill>
      </a:tcStyle>
    </a:wholeTbl>
    <a:band2H>
      <a:tcTxStyle b="def" i="def"/>
      <a:tcStyle>
        <a:tcBdr/>
        <a:fill>
          <a:solidFill>
            <a:srgbClr val="FCF1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5E1C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5E1C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5E1C"/>
          </a:solidFill>
        </a:fill>
      </a:tcStyle>
    </a:firstRow>
  </a:tblStyle>
  <a:tblStyle styleId="{D51ADE6A-740E-44AE-83CC-AE7238B6C88D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DF4D4"/>
          </a:solidFill>
        </a:fill>
      </a:tcStyle>
    </a:wholeTbl>
    <a:band2H>
      <a:tcTxStyle b="def" i="def"/>
      <a:tcStyle>
        <a:tcBdr/>
        <a:fill>
          <a:solidFill>
            <a:srgbClr val="F7FAEB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A3CD00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A3CD00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A3CD00"/>
          </a:solidFill>
        </a:fill>
      </a:tcStyle>
    </a:firstRow>
  </a:tblStyle>
  <a:tblStyle styleId="{4A9BC294-FFE2-49D5-8D69-9E1BD2C41BD5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1EAF4"/>
          </a:solidFill>
        </a:fill>
      </a:tcStyle>
    </a:wholeTbl>
    <a:band2H>
      <a:tcTxStyle b="def" i="def"/>
      <a:tcStyle>
        <a:tcBdr/>
        <a:fill>
          <a:solidFill>
            <a:srgbClr val="F1F5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firstRow>
  </a:tblStyle>
  <a:tblStyle styleId="{BBFC77FB-9ED0-4EC9-95AA-A1379042E648}" styleName="">
    <a:tblBg/>
    <a:wholeTbl>
      <a:tcTxStyle b="off" i="off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Shape 17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1pPr>
    <a:lvl2pPr indent="228600" latinLnBrk="0">
      <a:spcBef>
        <a:spcPts val="400"/>
      </a:spcBef>
      <a:defRPr sz="1200"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2pPr>
    <a:lvl3pPr indent="457200" latinLnBrk="0">
      <a:spcBef>
        <a:spcPts val="400"/>
      </a:spcBef>
      <a:defRPr sz="1200"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3pPr>
    <a:lvl4pPr indent="685800" latinLnBrk="0">
      <a:spcBef>
        <a:spcPts val="400"/>
      </a:spcBef>
      <a:defRPr sz="1200"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4pPr>
    <a:lvl5pPr indent="914400" latinLnBrk="0">
      <a:spcBef>
        <a:spcPts val="400"/>
      </a:spcBef>
      <a:defRPr sz="1200"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5pPr>
    <a:lvl6pPr indent="1143000" latinLnBrk="0">
      <a:spcBef>
        <a:spcPts val="400"/>
      </a:spcBef>
      <a:defRPr sz="1200"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6pPr>
    <a:lvl7pPr indent="1371600" latinLnBrk="0">
      <a:spcBef>
        <a:spcPts val="400"/>
      </a:spcBef>
      <a:defRPr sz="1200"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7pPr>
    <a:lvl8pPr indent="1600200" latinLnBrk="0">
      <a:spcBef>
        <a:spcPts val="400"/>
      </a:spcBef>
      <a:defRPr sz="1200"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8pPr>
    <a:lvl9pPr indent="1828800" latinLnBrk="0">
      <a:spcBef>
        <a:spcPts val="400"/>
      </a:spcBef>
      <a:defRPr sz="1200"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5" name="Shape 1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 - Em branco copi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0" y="0"/>
            <a:ext cx="9156700" cy="6858000"/>
          </a:xfrm>
          <a:prstGeom prst="rect">
            <a:avLst/>
          </a:prstGeom>
          <a:solidFill>
            <a:srgbClr val="FFFFFF"/>
          </a:solidFill>
          <a:ln w="12700"/>
        </p:spPr>
        <p:txBody>
          <a:bodyPr lIns="38100" tIns="38100" rIns="38100" bIns="38100" anchor="ctr"/>
          <a:lstStyle/>
          <a:p>
            <a:pPr algn="ctr" defTabSz="914400">
              <a:buClr>
                <a:srgbClr val="FFFFFF"/>
              </a:buClr>
              <a:buFont typeface="Perpetua"/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</a:p>
        </p:txBody>
      </p:sp>
      <p:sp>
        <p:nvSpPr>
          <p:cNvPr id="133" name="Shape 133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solidFill>
            <a:srgbClr val="FFFFFF"/>
          </a:solidFill>
          <a:ln w="6350" cap="sq">
            <a:solidFill>
              <a:srgbClr val="000000"/>
            </a:solidFill>
          </a:ln>
        </p:spPr>
        <p:txBody>
          <a:bodyPr lIns="0" tIns="0" rIns="0" bIns="0"/>
          <a:lstStyle/>
          <a:p>
            <a:pPr defTabSz="914400">
              <a:defRPr sz="2000">
                <a:solidFill>
                  <a:srgbClr val="009193"/>
                </a:solidFill>
                <a:uFill>
                  <a:solidFill>
                    <a:srgbClr val="00919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4" name="Shape 1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 - Título e conteúdo copi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xfrm>
            <a:off x="2161308" y="657225"/>
            <a:ext cx="6439396" cy="1470025"/>
          </a:xfrm>
          <a:prstGeom prst="rect">
            <a:avLst/>
          </a:prstGeom>
          <a:ln w="9525">
            <a:round/>
          </a:ln>
        </p:spPr>
        <p:txBody>
          <a:bodyPr anchor="ctr"/>
          <a:lstStyle>
            <a:lvl1pPr>
              <a:defRPr b="1" sz="3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Texto do Título</a:t>
            </a:r>
          </a:p>
        </p:txBody>
      </p:sp>
      <p:sp>
        <p:nvSpPr>
          <p:cNvPr id="142" name="Shape 142"/>
          <p:cNvSpPr/>
          <p:nvPr>
            <p:ph type="body" sz="quarter" idx="1"/>
          </p:nvPr>
        </p:nvSpPr>
        <p:spPr>
          <a:xfrm>
            <a:off x="2190997" y="2330531"/>
            <a:ext cx="6400801" cy="1752601"/>
          </a:xfrm>
          <a:prstGeom prst="rect">
            <a:avLst/>
          </a:prstGeom>
          <a:ln w="9525">
            <a:round/>
          </a:ln>
        </p:spPr>
        <p:txBody>
          <a:bodyPr/>
          <a:lstStyle>
            <a:lvl1pPr marL="0" indent="0">
              <a:spcBef>
                <a:spcPts val="400"/>
              </a:spcBef>
              <a:buClr>
                <a:srgbClr val="000000"/>
              </a:buClr>
              <a:buSzTx/>
              <a:buFont typeface="Calibri"/>
              <a:buNone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457200" indent="0" algn="ctr">
              <a:spcBef>
                <a:spcPts val="600"/>
              </a:spcBef>
              <a:buClr>
                <a:srgbClr val="9A9A9A"/>
              </a:buClr>
              <a:buSzTx/>
              <a:buFont typeface="Calibri"/>
              <a:buNone/>
              <a:defRPr sz="28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914400" indent="0" algn="ctr">
              <a:spcBef>
                <a:spcPts val="500"/>
              </a:spcBef>
              <a:buClr>
                <a:srgbClr val="9A9A9A"/>
              </a:buClr>
              <a:buSzTx/>
              <a:buFont typeface="Calibri"/>
              <a:buNone/>
              <a:defRPr sz="24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371600" indent="0" algn="ctr">
              <a:spcBef>
                <a:spcPts val="400"/>
              </a:spcBef>
              <a:buClr>
                <a:srgbClr val="9A9A9A"/>
              </a:buClr>
              <a:buSzTx/>
              <a:buFont typeface="Calibri"/>
              <a:buNone/>
              <a:defRPr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1828800" indent="0" algn="ctr">
              <a:spcBef>
                <a:spcPts val="400"/>
              </a:spcBef>
              <a:buClr>
                <a:srgbClr val="9A9A9A"/>
              </a:buClr>
              <a:buSzTx/>
              <a:buFont typeface="Calibri"/>
              <a:buNone/>
              <a:defRPr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43" name="Shape 143"/>
          <p:cNvSpPr/>
          <p:nvPr>
            <p:ph type="sldNum" sz="quarter" idx="2"/>
          </p:nvPr>
        </p:nvSpPr>
        <p:spPr>
          <a:xfrm>
            <a:off x="8402984" y="6442075"/>
            <a:ext cx="283816" cy="274415"/>
          </a:xfrm>
          <a:prstGeom prst="rect">
            <a:avLst/>
          </a:prstGeom>
          <a:noFill/>
          <a:ln>
            <a:miter lim="400000"/>
          </a:ln>
        </p:spPr>
        <p:txBody>
          <a:bodyPr lIns="50800" tIns="50800" rIns="50800" bIns="50800" anchor="t"/>
          <a:lstStyle>
            <a:lvl1pPr algn="r"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 - Título e conteúdo copi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xfrm>
            <a:off x="457200" y="274637"/>
            <a:ext cx="8229600" cy="1325563"/>
          </a:xfrm>
          <a:prstGeom prst="rect">
            <a:avLst/>
          </a:prstGeom>
          <a:ln>
            <a:round/>
          </a:ln>
        </p:spPr>
        <p:txBody>
          <a:bodyPr anchor="t"/>
          <a:lstStyle>
            <a:lvl1pPr algn="ctr">
              <a:defRPr sz="4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Texto do Título</a:t>
            </a:r>
          </a:p>
        </p:txBody>
      </p:sp>
      <p:sp>
        <p:nvSpPr>
          <p:cNvPr id="151" name="Shape 151"/>
          <p:cNvSpPr/>
          <p:nvPr>
            <p:ph type="body" idx="1"/>
          </p:nvPr>
        </p:nvSpPr>
        <p:spPr>
          <a:xfrm>
            <a:off x="457200" y="1600199"/>
            <a:ext cx="8229600" cy="5257802"/>
          </a:xfrm>
          <a:prstGeom prst="rect">
            <a:avLst/>
          </a:prstGeom>
          <a:ln>
            <a:round/>
          </a:ln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–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1430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160020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057400">
              <a:spcBef>
                <a:spcPts val="400"/>
              </a:spcBef>
              <a:buClr>
                <a:srgbClr val="000000"/>
              </a:buClr>
              <a:buFont typeface="Arial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52" name="Shape 152"/>
          <p:cNvSpPr/>
          <p:nvPr>
            <p:ph type="sldNum" sz="quarter" idx="2"/>
          </p:nvPr>
        </p:nvSpPr>
        <p:spPr>
          <a:xfrm>
            <a:off x="7490792" y="6467475"/>
            <a:ext cx="258416" cy="249015"/>
          </a:xfrm>
          <a:prstGeom prst="rect">
            <a:avLst/>
          </a:prstGeom>
          <a:noFill/>
        </p:spPr>
        <p:txBody>
          <a:bodyPr lIns="38100" tIns="38100" rIns="38100" bIns="38100" anchor="t"/>
          <a:lstStyle>
            <a:lvl1pPr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 -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sldNum" sz="quarter" idx="2"/>
          </p:nvPr>
        </p:nvSpPr>
        <p:spPr>
          <a:xfrm>
            <a:off x="7490792" y="6467475"/>
            <a:ext cx="258416" cy="249015"/>
          </a:xfrm>
          <a:prstGeom prst="rect">
            <a:avLst/>
          </a:prstGeom>
          <a:noFill/>
        </p:spPr>
        <p:txBody>
          <a:bodyPr lIns="38100" tIns="38100" rIns="38100" bIns="38100" anchor="t"/>
          <a:lstStyle>
            <a:lvl1pPr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 -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sldNum" sz="quarter" idx="2"/>
          </p:nvPr>
        </p:nvSpPr>
        <p:spPr>
          <a:xfrm>
            <a:off x="4438650" y="6388100"/>
            <a:ext cx="266700" cy="279400"/>
          </a:xfrm>
          <a:prstGeom prst="rect">
            <a:avLst/>
          </a:prstGeom>
          <a:noFill/>
          <a:ln>
            <a:miter lim="400000"/>
          </a:ln>
        </p:spPr>
        <p:txBody>
          <a:bodyPr lIns="50800" tIns="50800" rIns="50800" bIns="50800" anchor="t"/>
          <a:lstStyle>
            <a:lvl1pPr defTabSz="584200"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250825" y="0"/>
            <a:ext cx="8642350" cy="1052239"/>
          </a:xfrm>
          <a:prstGeom prst="rect">
            <a:avLst/>
          </a:prstGeom>
        </p:spPr>
        <p:txBody>
          <a:bodyPr lIns="0" tIns="0" rIns="0" bIns="0"/>
          <a:lstStyle>
            <a:lvl1pPr>
              <a:defRPr b="1"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Texto do Título</a:t>
            </a:r>
          </a:p>
        </p:txBody>
      </p:sp>
      <p:sp>
        <p:nvSpPr>
          <p:cNvPr id="30" name="Shape 30"/>
          <p:cNvSpPr/>
          <p:nvPr>
            <p:ph type="sldNum" sz="quarter" idx="2"/>
          </p:nvPr>
        </p:nvSpPr>
        <p:spPr>
          <a:xfrm>
            <a:off x="8402984" y="6429375"/>
            <a:ext cx="283816" cy="279400"/>
          </a:xfrm>
          <a:prstGeom prst="rect">
            <a:avLst/>
          </a:prstGeom>
          <a:noFill/>
          <a:ln>
            <a:miter lim="400000"/>
          </a:ln>
        </p:spPr>
        <p:txBody>
          <a:bodyPr lIns="50800" tIns="50800" rIns="50800" bIns="50800" anchor="t"/>
          <a:lstStyle>
            <a:lvl1pPr algn="r">
              <a:defRPr sz="1200">
                <a:solidFill>
                  <a:srgbClr val="009193"/>
                </a:solidFill>
                <a:uFill>
                  <a:solidFill>
                    <a:srgbClr val="00919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 - Em branco">
    <p:bg>
      <p:bgPr>
        <a:gradFill flip="none" rotWithShape="1">
          <a:gsLst>
            <a:gs pos="0">
              <a:srgbClr val="CCF272"/>
            </a:gs>
            <a:gs pos="100000">
              <a:srgbClr val="A2C750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5"/>
          <p:cNvGrpSpPr/>
          <p:nvPr/>
        </p:nvGrpSpPr>
        <p:grpSpPr>
          <a:xfrm>
            <a:off x="-619515" y="0"/>
            <a:ext cx="10458919" cy="7117375"/>
            <a:chOff x="0" y="0"/>
            <a:chExt cx="10458918" cy="7117374"/>
          </a:xfrm>
        </p:grpSpPr>
        <p:grpSp>
          <p:nvGrpSpPr>
            <p:cNvPr id="52" name="Group 52"/>
            <p:cNvGrpSpPr/>
            <p:nvPr/>
          </p:nvGrpSpPr>
          <p:grpSpPr>
            <a:xfrm>
              <a:off x="644914" y="0"/>
              <a:ext cx="9156702" cy="6858000"/>
              <a:chOff x="0" y="0"/>
              <a:chExt cx="9156700" cy="6858000"/>
            </a:xfrm>
          </p:grpSpPr>
          <p:grpSp>
            <p:nvGrpSpPr>
              <p:cNvPr id="40" name="Group 40"/>
              <p:cNvGrpSpPr/>
              <p:nvPr/>
            </p:nvGrpSpPr>
            <p:grpSpPr>
              <a:xfrm>
                <a:off x="0" y="0"/>
                <a:ext cx="2527300" cy="6858000"/>
                <a:chOff x="0" y="0"/>
                <a:chExt cx="2527299" cy="6858000"/>
              </a:xfrm>
            </p:grpSpPr>
            <p:sp>
              <p:nvSpPr>
                <p:cNvPr id="37" name="Shape 37"/>
                <p:cNvSpPr/>
                <p:nvPr/>
              </p:nvSpPr>
              <p:spPr>
                <a:xfrm>
                  <a:off x="914400" y="0"/>
                  <a:ext cx="16129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25400" cap="flat">
                  <a:noFill/>
                  <a:round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algn="ctr" defTabSz="914400">
                    <a:buClr>
                      <a:srgbClr val="FFFFFF"/>
                    </a:buClr>
                    <a:buFont typeface="Calibri"/>
                    <a:defRPr sz="2000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  <p:sp>
              <p:nvSpPr>
                <p:cNvPr id="38" name="Shape 38"/>
                <p:cNvSpPr/>
                <p:nvPr/>
              </p:nvSpPr>
              <p:spPr>
                <a:xfrm>
                  <a:off x="0" y="0"/>
                  <a:ext cx="4699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25400" cap="flat">
                  <a:noFill/>
                  <a:round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algn="ctr" defTabSz="914400">
                    <a:buClr>
                      <a:srgbClr val="FFFFFF"/>
                    </a:buClr>
                    <a:buFont typeface="Calibri"/>
                    <a:defRPr sz="2000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  <p:sp>
              <p:nvSpPr>
                <p:cNvPr id="39" name="Shape 39"/>
                <p:cNvSpPr/>
                <p:nvPr/>
              </p:nvSpPr>
              <p:spPr>
                <a:xfrm>
                  <a:off x="228600" y="0"/>
                  <a:ext cx="7747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25400" cap="flat">
                  <a:noFill/>
                  <a:round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algn="ctr" defTabSz="914400">
                    <a:buClr>
                      <a:srgbClr val="FFFFFF"/>
                    </a:buClr>
                    <a:buFont typeface="Calibri"/>
                    <a:defRPr sz="2000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</p:grpSp>
          <p:grpSp>
            <p:nvGrpSpPr>
              <p:cNvPr id="44" name="Group 44"/>
              <p:cNvGrpSpPr/>
              <p:nvPr/>
            </p:nvGrpSpPr>
            <p:grpSpPr>
              <a:xfrm>
                <a:off x="422275" y="0"/>
                <a:ext cx="2527300" cy="6858000"/>
                <a:chOff x="0" y="0"/>
                <a:chExt cx="2527299" cy="6858000"/>
              </a:xfrm>
            </p:grpSpPr>
            <p:sp>
              <p:nvSpPr>
                <p:cNvPr id="41" name="Shape 41"/>
                <p:cNvSpPr/>
                <p:nvPr/>
              </p:nvSpPr>
              <p:spPr>
                <a:xfrm>
                  <a:off x="914400" y="0"/>
                  <a:ext cx="16129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25400" cap="flat">
                  <a:noFill/>
                  <a:round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algn="ctr" defTabSz="914400">
                    <a:buClr>
                      <a:srgbClr val="FFFFFF"/>
                    </a:buClr>
                    <a:buFont typeface="Calibri"/>
                    <a:defRPr sz="2000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  <p:sp>
              <p:nvSpPr>
                <p:cNvPr id="42" name="Shape 42"/>
                <p:cNvSpPr/>
                <p:nvPr/>
              </p:nvSpPr>
              <p:spPr>
                <a:xfrm>
                  <a:off x="0" y="0"/>
                  <a:ext cx="4699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25400" cap="flat">
                  <a:noFill/>
                  <a:round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algn="ctr" defTabSz="914400">
                    <a:buClr>
                      <a:srgbClr val="FFFFFF"/>
                    </a:buClr>
                    <a:buFont typeface="Calibri"/>
                    <a:defRPr sz="2000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  <p:sp>
              <p:nvSpPr>
                <p:cNvPr id="43" name="Shape 43"/>
                <p:cNvSpPr/>
                <p:nvPr/>
              </p:nvSpPr>
              <p:spPr>
                <a:xfrm>
                  <a:off x="228600" y="0"/>
                  <a:ext cx="7747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25400" cap="flat">
                  <a:noFill/>
                  <a:round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algn="ctr" defTabSz="914400">
                    <a:buClr>
                      <a:srgbClr val="FFFFFF"/>
                    </a:buClr>
                    <a:buFont typeface="Calibri"/>
                    <a:defRPr sz="2000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</p:grpSp>
          <p:grpSp>
            <p:nvGrpSpPr>
              <p:cNvPr id="48" name="Group 48"/>
              <p:cNvGrpSpPr/>
              <p:nvPr/>
            </p:nvGrpSpPr>
            <p:grpSpPr>
              <a:xfrm rot="10800000">
                <a:off x="6629401" y="0"/>
                <a:ext cx="2527300" cy="6858000"/>
                <a:chOff x="0" y="0"/>
                <a:chExt cx="2527299" cy="6858000"/>
              </a:xfrm>
            </p:grpSpPr>
            <p:sp>
              <p:nvSpPr>
                <p:cNvPr id="45" name="Shape 45"/>
                <p:cNvSpPr/>
                <p:nvPr/>
              </p:nvSpPr>
              <p:spPr>
                <a:xfrm>
                  <a:off x="914400" y="0"/>
                  <a:ext cx="16129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25400" cap="flat">
                  <a:noFill/>
                  <a:round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algn="ctr" defTabSz="914400">
                    <a:buClr>
                      <a:srgbClr val="FFFFFF"/>
                    </a:buClr>
                    <a:buFont typeface="Calibri"/>
                    <a:defRPr sz="2000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  <p:sp>
              <p:nvSpPr>
                <p:cNvPr id="46" name="Shape 46"/>
                <p:cNvSpPr/>
                <p:nvPr/>
              </p:nvSpPr>
              <p:spPr>
                <a:xfrm>
                  <a:off x="0" y="0"/>
                  <a:ext cx="4699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25400" cap="flat">
                  <a:noFill/>
                  <a:round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algn="ctr" defTabSz="914400">
                    <a:buClr>
                      <a:srgbClr val="FFFFFF"/>
                    </a:buClr>
                    <a:buFont typeface="Calibri"/>
                    <a:defRPr sz="2000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  <p:sp>
              <p:nvSpPr>
                <p:cNvPr id="47" name="Shape 47"/>
                <p:cNvSpPr/>
                <p:nvPr/>
              </p:nvSpPr>
              <p:spPr>
                <a:xfrm>
                  <a:off x="228600" y="0"/>
                  <a:ext cx="7747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25400" cap="flat">
                  <a:noFill/>
                  <a:round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algn="ctr" defTabSz="914400">
                    <a:buClr>
                      <a:srgbClr val="FFFFFF"/>
                    </a:buClr>
                    <a:buFont typeface="Calibri"/>
                    <a:defRPr sz="2000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</p:grpSp>
          <p:sp>
            <p:nvSpPr>
              <p:cNvPr id="49" name="Shape 49"/>
              <p:cNvSpPr/>
              <p:nvPr/>
            </p:nvSpPr>
            <p:spPr>
              <a:xfrm>
                <a:off x="3810000" y="0"/>
                <a:ext cx="283210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25400" cap="flat">
                <a:noFill/>
                <a:round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914400">
                  <a:buClr>
                    <a:srgbClr val="FFFFFF"/>
                  </a:buClr>
                  <a:buFont typeface="Calibri"/>
                  <a:defRPr sz="200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50" name="Shape 50"/>
              <p:cNvSpPr/>
              <p:nvPr/>
            </p:nvSpPr>
            <p:spPr>
              <a:xfrm>
                <a:off x="2895600" y="0"/>
                <a:ext cx="4699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25400" cap="flat">
                <a:noFill/>
                <a:round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914400">
                  <a:buClr>
                    <a:srgbClr val="FFFFFF"/>
                  </a:buClr>
                  <a:buFont typeface="Calibri"/>
                  <a:defRPr sz="200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51" name="Shape 51"/>
              <p:cNvSpPr/>
              <p:nvPr/>
            </p:nvSpPr>
            <p:spPr>
              <a:xfrm>
                <a:off x="3124200" y="0"/>
                <a:ext cx="7747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25400" cap="flat">
                <a:noFill/>
                <a:round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914400">
                  <a:buClr>
                    <a:srgbClr val="FFFFFF"/>
                  </a:buClr>
                  <a:buFont typeface="Calibri"/>
                  <a:defRPr sz="200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</p:grpSp>
        <p:sp>
          <p:nvSpPr>
            <p:cNvPr id="53" name="Shape 53"/>
            <p:cNvSpPr/>
            <p:nvPr/>
          </p:nvSpPr>
          <p:spPr>
            <a:xfrm>
              <a:off x="632214" y="5035550"/>
              <a:ext cx="9145590" cy="1165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fill="norm" stroke="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 sz="2000">
                  <a:solidFill>
                    <a:srgbClr val="009193"/>
                  </a:solidFill>
                  <a:uFill>
                    <a:solidFill>
                      <a:srgbClr val="009193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4" name="Shape 54"/>
            <p:cNvSpPr/>
            <p:nvPr/>
          </p:nvSpPr>
          <p:spPr>
            <a:xfrm>
              <a:off x="632214" y="3486385"/>
              <a:ext cx="9145590" cy="871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fill="norm" stroke="1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 sz="2000">
                  <a:solidFill>
                    <a:srgbClr val="009193"/>
                  </a:solidFill>
                  <a:uFill>
                    <a:solidFill>
                      <a:srgbClr val="009193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5" name="Shape 55"/>
            <p:cNvSpPr/>
            <p:nvPr/>
          </p:nvSpPr>
          <p:spPr>
            <a:xfrm>
              <a:off x="621101" y="5640387"/>
              <a:ext cx="3005139" cy="1211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 sz="2000">
                  <a:solidFill>
                    <a:srgbClr val="009193"/>
                  </a:solidFill>
                  <a:uFill>
                    <a:solidFill>
                      <a:srgbClr val="009193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6" name="Shape 56"/>
            <p:cNvSpPr/>
            <p:nvPr/>
          </p:nvSpPr>
          <p:spPr>
            <a:xfrm>
              <a:off x="632214" y="5284787"/>
              <a:ext cx="9145590" cy="14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fill="norm" stroke="1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 sz="2000">
                  <a:solidFill>
                    <a:srgbClr val="009193"/>
                  </a:solidFill>
                  <a:uFill>
                    <a:solidFill>
                      <a:srgbClr val="009193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7" name="Shape 57"/>
            <p:cNvSpPr/>
            <p:nvPr/>
          </p:nvSpPr>
          <p:spPr>
            <a:xfrm>
              <a:off x="2781690" y="5137883"/>
              <a:ext cx="6983415" cy="1713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fill="norm" stroke="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 sz="2000">
                  <a:solidFill>
                    <a:srgbClr val="009193"/>
                  </a:solidFill>
                  <a:uFill>
                    <a:solidFill>
                      <a:srgbClr val="009193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8" name="Shape 58"/>
            <p:cNvSpPr/>
            <p:nvPr/>
          </p:nvSpPr>
          <p:spPr>
            <a:xfrm rot="1800000">
              <a:off x="3640527" y="28590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 sz="2000">
                  <a:solidFill>
                    <a:srgbClr val="009193"/>
                  </a:solidFill>
                  <a:uFill>
                    <a:solidFill>
                      <a:srgbClr val="009193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9" name="Shape 59"/>
            <p:cNvSpPr/>
            <p:nvPr/>
          </p:nvSpPr>
          <p:spPr>
            <a:xfrm rot="1800000">
              <a:off x="4364428" y="41259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 sz="2000">
                  <a:solidFill>
                    <a:srgbClr val="009193"/>
                  </a:solidFill>
                  <a:uFill>
                    <a:solidFill>
                      <a:srgbClr val="009193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0" name="Shape 60"/>
            <p:cNvSpPr/>
            <p:nvPr/>
          </p:nvSpPr>
          <p:spPr>
            <a:xfrm rot="1800000">
              <a:off x="4373952" y="15922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 sz="2000">
                  <a:solidFill>
                    <a:srgbClr val="009193"/>
                  </a:solidFill>
                  <a:uFill>
                    <a:solidFill>
                      <a:srgbClr val="009193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1" name="Shape 61"/>
            <p:cNvSpPr/>
            <p:nvPr/>
          </p:nvSpPr>
          <p:spPr>
            <a:xfrm rot="1800000">
              <a:off x="3621477" y="32543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 sz="2000">
                  <a:solidFill>
                    <a:srgbClr val="009193"/>
                  </a:solidFill>
                  <a:uFill>
                    <a:solidFill>
                      <a:srgbClr val="009193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2" name="Shape 62"/>
            <p:cNvSpPr/>
            <p:nvPr/>
          </p:nvSpPr>
          <p:spPr>
            <a:xfrm rot="1800000">
              <a:off x="5107377" y="53832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 sz="2000">
                  <a:solidFill>
                    <a:srgbClr val="009193"/>
                  </a:solidFill>
                  <a:uFill>
                    <a:solidFill>
                      <a:srgbClr val="009193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3" name="Shape 63"/>
            <p:cNvSpPr/>
            <p:nvPr/>
          </p:nvSpPr>
          <p:spPr>
            <a:xfrm rot="1800000">
              <a:off x="262326" y="4202112"/>
              <a:ext cx="1262065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 sz="2000">
                  <a:solidFill>
                    <a:srgbClr val="009193"/>
                  </a:solidFill>
                  <a:uFill>
                    <a:solidFill>
                      <a:srgbClr val="009193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4" name="Shape 64"/>
            <p:cNvSpPr/>
            <p:nvPr/>
          </p:nvSpPr>
          <p:spPr>
            <a:xfrm rot="1800000">
              <a:off x="668727" y="54022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 sz="2000">
                  <a:solidFill>
                    <a:srgbClr val="009193"/>
                  </a:solidFill>
                  <a:uFill>
                    <a:solidFill>
                      <a:srgbClr val="009193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5" name="Shape 65"/>
            <p:cNvSpPr/>
            <p:nvPr/>
          </p:nvSpPr>
          <p:spPr>
            <a:xfrm rot="1800000">
              <a:off x="697302" y="28495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 sz="2000">
                  <a:solidFill>
                    <a:srgbClr val="009193"/>
                  </a:solidFill>
                  <a:uFill>
                    <a:solidFill>
                      <a:srgbClr val="009193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6" name="Shape 66"/>
            <p:cNvSpPr/>
            <p:nvPr/>
          </p:nvSpPr>
          <p:spPr>
            <a:xfrm rot="1800000">
              <a:off x="1421202" y="41259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 sz="2000">
                  <a:solidFill>
                    <a:srgbClr val="009193"/>
                  </a:solidFill>
                  <a:uFill>
                    <a:solidFill>
                      <a:srgbClr val="009193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7" name="Shape 67"/>
            <p:cNvSpPr/>
            <p:nvPr/>
          </p:nvSpPr>
          <p:spPr>
            <a:xfrm rot="1800000">
              <a:off x="2154627" y="54117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 sz="2000">
                  <a:solidFill>
                    <a:srgbClr val="009193"/>
                  </a:solidFill>
                  <a:uFill>
                    <a:solidFill>
                      <a:srgbClr val="009193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8" name="Shape 68"/>
            <p:cNvSpPr/>
            <p:nvPr/>
          </p:nvSpPr>
          <p:spPr>
            <a:xfrm rot="1800000">
              <a:off x="2173677" y="28590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 sz="2000">
                  <a:solidFill>
                    <a:srgbClr val="009193"/>
                  </a:solidFill>
                  <a:uFill>
                    <a:solidFill>
                      <a:srgbClr val="009193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9" name="Shape 69"/>
            <p:cNvSpPr/>
            <p:nvPr/>
          </p:nvSpPr>
          <p:spPr>
            <a:xfrm rot="1800000">
              <a:off x="1440252" y="15636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 sz="2000">
                  <a:solidFill>
                    <a:srgbClr val="009193"/>
                  </a:solidFill>
                  <a:uFill>
                    <a:solidFill>
                      <a:srgbClr val="009193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0" name="Shape 70"/>
            <p:cNvSpPr/>
            <p:nvPr/>
          </p:nvSpPr>
          <p:spPr>
            <a:xfrm rot="1800000">
              <a:off x="7452114" y="414496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 sz="2000">
                  <a:solidFill>
                    <a:srgbClr val="009193"/>
                  </a:solidFill>
                  <a:uFill>
                    <a:solidFill>
                      <a:srgbClr val="009193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1" name="Shape 71"/>
            <p:cNvSpPr/>
            <p:nvPr/>
          </p:nvSpPr>
          <p:spPr>
            <a:xfrm rot="1800000">
              <a:off x="8195064" y="54213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 sz="2000">
                  <a:solidFill>
                    <a:srgbClr val="009193"/>
                  </a:solidFill>
                  <a:uFill>
                    <a:solidFill>
                      <a:srgbClr val="009193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2" name="Shape 72"/>
            <p:cNvSpPr/>
            <p:nvPr/>
          </p:nvSpPr>
          <p:spPr>
            <a:xfrm rot="1800000">
              <a:off x="8195064" y="28686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 sz="2000">
                  <a:solidFill>
                    <a:srgbClr val="009193"/>
                  </a:solidFill>
                  <a:uFill>
                    <a:solidFill>
                      <a:srgbClr val="009193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3" name="Shape 73"/>
            <p:cNvSpPr/>
            <p:nvPr/>
          </p:nvSpPr>
          <p:spPr>
            <a:xfrm rot="1800000">
              <a:off x="8952303" y="4056062"/>
              <a:ext cx="1243013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 sz="2000">
                  <a:solidFill>
                    <a:srgbClr val="009193"/>
                  </a:solidFill>
                  <a:uFill>
                    <a:solidFill>
                      <a:srgbClr val="009193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4" name="Shape 74"/>
            <p:cNvSpPr/>
            <p:nvPr/>
          </p:nvSpPr>
          <p:spPr>
            <a:xfrm rot="1800000">
              <a:off x="8952303" y="1511300"/>
              <a:ext cx="1241426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 sz="2000">
                  <a:solidFill>
                    <a:srgbClr val="009193"/>
                  </a:solidFill>
                  <a:uFill>
                    <a:solidFill>
                      <a:srgbClr val="009193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76" name="Shape 76"/>
          <p:cNvSpPr/>
          <p:nvPr>
            <p:ph type="sldNum" sz="quarter" idx="2"/>
          </p:nvPr>
        </p:nvSpPr>
        <p:spPr>
          <a:xfrm>
            <a:off x="5034309" y="5833380"/>
            <a:ext cx="258416" cy="249016"/>
          </a:xfrm>
          <a:prstGeom prst="rect">
            <a:avLst/>
          </a:prstGeom>
          <a:noFill/>
        </p:spPr>
        <p:txBody>
          <a:bodyPr lIns="38100" tIns="38100" rIns="38100" bIns="38100"/>
          <a:lstStyle>
            <a:lvl1pPr algn="r">
              <a:defRPr b="1" sz="1200">
                <a:solidFill>
                  <a:srgbClr val="A3CD00"/>
                </a:solidFill>
                <a:uFill>
                  <a:solidFill>
                    <a:srgbClr val="A3CD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 -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0" y="0"/>
            <a:ext cx="9156700" cy="6858000"/>
          </a:xfrm>
          <a:prstGeom prst="rect">
            <a:avLst/>
          </a:prstGeom>
          <a:solidFill>
            <a:srgbClr val="FFFFFF"/>
          </a:solidFill>
          <a:ln w="12700"/>
        </p:spPr>
        <p:txBody>
          <a:bodyPr lIns="38100" tIns="38100" rIns="38100" bIns="38100" anchor="ctr"/>
          <a:lstStyle/>
          <a:p>
            <a:pPr algn="ctr" defTabSz="914400">
              <a:buClr>
                <a:srgbClr val="FFFFFF"/>
              </a:buClr>
              <a:buFont typeface="Perpetua"/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</a:p>
        </p:txBody>
      </p:sp>
      <p:sp>
        <p:nvSpPr>
          <p:cNvPr id="84" name="Shape 84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solidFill>
            <a:srgbClr val="FFFFFF"/>
          </a:solidFill>
          <a:ln w="6350" cap="sq">
            <a:solidFill>
              <a:srgbClr val="000000"/>
            </a:solidFill>
          </a:ln>
        </p:spPr>
        <p:txBody>
          <a:bodyPr lIns="0" tIns="0" rIns="0" bIns="0"/>
          <a:lstStyle/>
          <a:p>
            <a:pPr defTabSz="914400">
              <a:defRPr sz="2000">
                <a:solidFill>
                  <a:srgbClr val="009193"/>
                </a:solidFill>
                <a:uFill>
                  <a:solidFill>
                    <a:srgbClr val="00919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xfrm>
            <a:off x="269416" y="6451600"/>
            <a:ext cx="210468" cy="2159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 - 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0" y="0"/>
            <a:ext cx="9156700" cy="6858000"/>
          </a:xfrm>
          <a:prstGeom prst="rect">
            <a:avLst/>
          </a:prstGeom>
          <a:solidFill>
            <a:srgbClr val="FFFFFF"/>
          </a:solidFill>
          <a:ln w="12700"/>
        </p:spPr>
        <p:txBody>
          <a:bodyPr lIns="38100" tIns="38100" rIns="38100" bIns="38100" anchor="ctr"/>
          <a:lstStyle/>
          <a:p>
            <a:pPr algn="ctr" defTabSz="914400">
              <a:buClr>
                <a:srgbClr val="FFFFFF"/>
              </a:buClr>
              <a:buFont typeface="Perpetua"/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</a:p>
        </p:txBody>
      </p:sp>
      <p:sp>
        <p:nvSpPr>
          <p:cNvPr id="93" name="Shape 93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solidFill>
            <a:srgbClr val="FFFFFF"/>
          </a:solidFill>
          <a:ln w="6350" cap="sq">
            <a:solidFill>
              <a:srgbClr val="000000"/>
            </a:solidFill>
          </a:ln>
        </p:spPr>
        <p:txBody>
          <a:bodyPr lIns="0" tIns="0" rIns="0" bIns="0"/>
          <a:lstStyle/>
          <a:p>
            <a:pPr defTabSz="914400">
              <a:defRPr sz="2000">
                <a:solidFill>
                  <a:srgbClr val="009193"/>
                </a:solidFill>
                <a:uFill>
                  <a:solidFill>
                    <a:srgbClr val="00919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4" name="Shape 94"/>
          <p:cNvSpPr/>
          <p:nvPr>
            <p:ph type="title"/>
          </p:nvPr>
        </p:nvSpPr>
        <p:spPr>
          <a:xfrm>
            <a:off x="685800" y="0"/>
            <a:ext cx="7772400" cy="3600450"/>
          </a:xfrm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95" name="Shape 95"/>
          <p:cNvSpPr/>
          <p:nvPr>
            <p:ph type="body" sz="half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 typeface="Perpetua"/>
              <a:buNone/>
            </a:lvl1pPr>
            <a:lvl2pPr marL="457200" indent="0" algn="ctr">
              <a:buSzTx/>
              <a:buFont typeface="Perpetua"/>
              <a:buNone/>
            </a:lvl2pPr>
            <a:lvl3pPr marL="914400" indent="0" algn="ctr">
              <a:buSzTx/>
              <a:buFont typeface="Perpetua"/>
              <a:buNone/>
            </a:lvl3pPr>
            <a:lvl4pPr marL="1371600" indent="0" algn="ctr">
              <a:buSzTx/>
              <a:buFont typeface="Perpetua"/>
              <a:buNone/>
            </a:lvl4pPr>
            <a:lvl5pPr marL="1828800" indent="0" algn="ctr">
              <a:buSzTx/>
              <a:buNone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96" name="Shape 9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 - 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0" y="0"/>
            <a:ext cx="9156700" cy="6858000"/>
          </a:xfrm>
          <a:prstGeom prst="rect">
            <a:avLst/>
          </a:prstGeom>
          <a:solidFill>
            <a:srgbClr val="FFFFFF"/>
          </a:solidFill>
          <a:ln w="12700"/>
        </p:spPr>
        <p:txBody>
          <a:bodyPr lIns="38100" tIns="38100" rIns="38100" bIns="38100" anchor="ctr"/>
          <a:lstStyle/>
          <a:p>
            <a:pPr algn="ctr" defTabSz="914400">
              <a:buClr>
                <a:srgbClr val="FFFFFF"/>
              </a:buClr>
              <a:buFont typeface="Perpetua"/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</a:p>
        </p:txBody>
      </p:sp>
      <p:sp>
        <p:nvSpPr>
          <p:cNvPr id="104" name="Shape 104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solidFill>
            <a:srgbClr val="FFFFFF"/>
          </a:solidFill>
          <a:ln w="6350" cap="sq">
            <a:solidFill>
              <a:srgbClr val="000000"/>
            </a:solidFill>
          </a:ln>
        </p:spPr>
        <p:txBody>
          <a:bodyPr lIns="0" tIns="0" rIns="0" bIns="0"/>
          <a:lstStyle/>
          <a:p>
            <a:pPr defTabSz="914400">
              <a:defRPr sz="2000">
                <a:solidFill>
                  <a:srgbClr val="009193"/>
                </a:solidFill>
                <a:uFill>
                  <a:solidFill>
                    <a:srgbClr val="00919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5" name="Shape 10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106" name="Shape 10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07" name="Shape 10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 -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0" y="0"/>
            <a:ext cx="9156700" cy="6858000"/>
          </a:xfrm>
          <a:prstGeom prst="rect">
            <a:avLst/>
          </a:prstGeom>
          <a:solidFill>
            <a:srgbClr val="FFFFFF"/>
          </a:solidFill>
          <a:ln w="12700"/>
        </p:spPr>
        <p:txBody>
          <a:bodyPr lIns="38100" tIns="38100" rIns="38100" bIns="38100" anchor="ctr"/>
          <a:lstStyle/>
          <a:p>
            <a:pPr algn="ctr" defTabSz="914400">
              <a:buClr>
                <a:srgbClr val="FFFFFF"/>
              </a:buClr>
              <a:buFont typeface="Perpetua"/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</a:p>
        </p:txBody>
      </p:sp>
      <p:sp>
        <p:nvSpPr>
          <p:cNvPr id="115" name="Shape 11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solidFill>
            <a:srgbClr val="FFFFFF"/>
          </a:solidFill>
          <a:ln w="6350" cap="sq">
            <a:solidFill>
              <a:srgbClr val="000000"/>
            </a:solidFill>
          </a:ln>
        </p:spPr>
        <p:txBody>
          <a:bodyPr lIns="0" tIns="0" rIns="0" bIns="0"/>
          <a:lstStyle/>
          <a:p>
            <a:pPr defTabSz="914400">
              <a:defRPr sz="2000">
                <a:solidFill>
                  <a:srgbClr val="009193"/>
                </a:solidFill>
                <a:uFill>
                  <a:solidFill>
                    <a:srgbClr val="00919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6" name="Shape 1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 - Título e conteúd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xfrm>
            <a:off x="2051719" y="274638"/>
            <a:ext cx="6635081" cy="562074"/>
          </a:xfrm>
          <a:prstGeom prst="rect">
            <a:avLst/>
          </a:prstGeom>
          <a:ln>
            <a:round/>
          </a:ln>
        </p:spPr>
        <p:txBody>
          <a:bodyPr anchor="ctr"/>
          <a:lstStyle>
            <a:lvl1pPr algn="ctr">
              <a:defRPr b="1"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Trebuchet MS"/>
              </a:defRPr>
            </a:lvl1pPr>
          </a:lstStyle>
          <a:p>
            <a:pPr/>
            <a:r>
              <a:t>Texto do Título</a:t>
            </a:r>
          </a:p>
        </p:txBody>
      </p:sp>
      <p:sp>
        <p:nvSpPr>
          <p:cNvPr id="124" name="Shape 124"/>
          <p:cNvSpPr/>
          <p:nvPr>
            <p:ph type="body" idx="1"/>
          </p:nvPr>
        </p:nvSpPr>
        <p:spPr>
          <a:xfrm>
            <a:off x="457200" y="1600199"/>
            <a:ext cx="8229600" cy="4525964"/>
          </a:xfrm>
          <a:prstGeom prst="rect">
            <a:avLst/>
          </a:prstGeom>
          <a:ln>
            <a:round/>
          </a:ln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–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1430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160020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057400">
              <a:spcBef>
                <a:spcPts val="400"/>
              </a:spcBef>
              <a:buClr>
                <a:srgbClr val="000000"/>
              </a:buClr>
              <a:buFont typeface="Arial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25" name="Shape 125"/>
          <p:cNvSpPr/>
          <p:nvPr>
            <p:ph type="sldNum" sz="quarter" idx="2"/>
          </p:nvPr>
        </p:nvSpPr>
        <p:spPr>
          <a:xfrm>
            <a:off x="8438058" y="6467475"/>
            <a:ext cx="248742" cy="254000"/>
          </a:xfrm>
          <a:prstGeom prst="rect">
            <a:avLst/>
          </a:prstGeom>
          <a:noFill/>
        </p:spPr>
        <p:txBody>
          <a:bodyPr lIns="38100" tIns="38100" rIns="38100" bIns="38100"/>
          <a:lstStyle>
            <a:lvl1pPr algn="r">
              <a:defRPr sz="12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+mj-lt"/>
                <a:ea typeface="+mj-ea"/>
                <a:cs typeface="+mj-c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0"/>
            <a:ext cx="9156700" cy="6858000"/>
          </a:xfrm>
          <a:prstGeom prst="rect">
            <a:avLst/>
          </a:prstGeom>
          <a:solidFill>
            <a:srgbClr val="FFFFFF"/>
          </a:solidFill>
          <a:ln w="12700"/>
        </p:spPr>
        <p:txBody>
          <a:bodyPr lIns="38100" tIns="38100" rIns="38100" bIns="38100" anchor="ctr"/>
          <a:lstStyle/>
          <a:p>
            <a:pPr algn="ctr" defTabSz="914400">
              <a:buClr>
                <a:srgbClr val="FFFFFF"/>
              </a:buClr>
              <a:buFont typeface="Perpetua"/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solidFill>
            <a:srgbClr val="FFFFFF"/>
          </a:solidFill>
          <a:ln w="6350" cap="sq">
            <a:solidFill>
              <a:srgbClr val="000000"/>
            </a:solidFill>
          </a:ln>
        </p:spPr>
        <p:txBody>
          <a:bodyPr lIns="0" tIns="0" rIns="0" bIns="0"/>
          <a:lstStyle/>
          <a:p>
            <a:pPr defTabSz="914400">
              <a:defRPr sz="2000">
                <a:solidFill>
                  <a:srgbClr val="009193"/>
                </a:solidFill>
                <a:uFill>
                  <a:solidFill>
                    <a:srgbClr val="00919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914400" y="0"/>
            <a:ext cx="77724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/>
          <a:lstStyle/>
          <a:p>
            <a:pPr/>
            <a:r>
              <a:t>Texto do Título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914400" y="1447800"/>
            <a:ext cx="7772400" cy="541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>
            <a:lvl2pPr marL="547687" indent="-228599">
              <a:spcBef>
                <a:spcPts val="300"/>
              </a:spcBef>
              <a:buClr>
                <a:srgbClr val="AD3F29"/>
              </a:buClr>
              <a:defRPr sz="2400"/>
            </a:lvl2pPr>
            <a:lvl3pPr marL="822325" indent="-228600">
              <a:spcBef>
                <a:spcPts val="300"/>
              </a:spcBef>
              <a:buClr>
                <a:srgbClr val="ECBFB9"/>
              </a:buClr>
              <a:defRPr sz="2000"/>
            </a:lvl3pPr>
            <a:lvl4pPr marL="1096962" indent="-228600">
              <a:spcBef>
                <a:spcPts val="300"/>
              </a:spcBef>
              <a:buClr>
                <a:srgbClr val="B29F7D"/>
              </a:buClr>
              <a:buSzPct val="80000"/>
              <a:defRPr sz="2000"/>
            </a:lvl4pPr>
            <a:lvl5pPr marL="1371600" indent="-228600">
              <a:spcBef>
                <a:spcPts val="300"/>
              </a:spcBef>
              <a:buClr>
                <a:srgbClr val="B29F7D"/>
              </a:buClr>
              <a:buSzPct val="100000"/>
              <a:buFont typeface="Perpetua"/>
              <a:buChar char="o"/>
              <a:defRPr sz="20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269416" y="6451600"/>
            <a:ext cx="210468" cy="215900"/>
          </a:xfrm>
          <a:prstGeom prst="rect">
            <a:avLst/>
          </a:prstGeom>
          <a:solidFill>
            <a:srgbClr val="DD5E1C"/>
          </a:solidFill>
          <a:ln w="12700"/>
        </p:spPr>
        <p:txBody>
          <a:bodyPr wrap="none" lIns="0" tIns="0" rIns="0" bIns="0" anchor="ctr">
            <a:spAutoFit/>
          </a:bodyPr>
          <a:lstStyle>
            <a:lvl1pPr algn="ctr" defTabSz="914400">
              <a:defRPr sz="1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rgbClr val="7C7777"/>
          </a:solidFill>
          <a:uFill>
            <a:solidFill>
              <a:srgbClr val="7C7777"/>
            </a:solidFill>
          </a:uFill>
          <a:latin typeface="+mn-lt"/>
          <a:ea typeface="+mn-ea"/>
          <a:cs typeface="+mn-cs"/>
          <a:sym typeface="Helvetica"/>
        </a:defRPr>
      </a:lvl1pPr>
      <a:lvl2pPr marL="0" marR="0" indent="228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rgbClr val="7C7777"/>
          </a:solidFill>
          <a:uFill>
            <a:solidFill>
              <a:srgbClr val="7C7777"/>
            </a:solidFill>
          </a:uFill>
          <a:latin typeface="+mn-lt"/>
          <a:ea typeface="+mn-ea"/>
          <a:cs typeface="+mn-cs"/>
          <a:sym typeface="Helvetica"/>
        </a:defRPr>
      </a:lvl2pPr>
      <a:lvl3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rgbClr val="7C7777"/>
          </a:solidFill>
          <a:uFill>
            <a:solidFill>
              <a:srgbClr val="7C7777"/>
            </a:solidFill>
          </a:uFill>
          <a:latin typeface="+mn-lt"/>
          <a:ea typeface="+mn-ea"/>
          <a:cs typeface="+mn-cs"/>
          <a:sym typeface="Helvetica"/>
        </a:defRPr>
      </a:lvl3pPr>
      <a:lvl4pPr marL="0" marR="0" indent="685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rgbClr val="7C7777"/>
          </a:solidFill>
          <a:uFill>
            <a:solidFill>
              <a:srgbClr val="7C7777"/>
            </a:solidFill>
          </a:uFill>
          <a:latin typeface="+mn-lt"/>
          <a:ea typeface="+mn-ea"/>
          <a:cs typeface="+mn-cs"/>
          <a:sym typeface="Helvetica"/>
        </a:defRPr>
      </a:lvl4pPr>
      <a:lvl5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rgbClr val="7C7777"/>
          </a:solidFill>
          <a:uFill>
            <a:solidFill>
              <a:srgbClr val="7C7777"/>
            </a:solidFill>
          </a:uFill>
          <a:latin typeface="+mn-lt"/>
          <a:ea typeface="+mn-ea"/>
          <a:cs typeface="+mn-cs"/>
          <a:sym typeface="Helvetica"/>
        </a:defRPr>
      </a:lvl5pPr>
      <a:lvl6pPr marL="0" marR="0" indent="1143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rgbClr val="7C7777"/>
          </a:solidFill>
          <a:uFill>
            <a:solidFill>
              <a:srgbClr val="7C7777"/>
            </a:solidFill>
          </a:uFill>
          <a:latin typeface="+mn-lt"/>
          <a:ea typeface="+mn-ea"/>
          <a:cs typeface="+mn-cs"/>
          <a:sym typeface="Helvetica"/>
        </a:defRPr>
      </a:lvl6pPr>
      <a:lvl7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rgbClr val="7C7777"/>
          </a:solidFill>
          <a:uFill>
            <a:solidFill>
              <a:srgbClr val="7C7777"/>
            </a:solidFill>
          </a:uFill>
          <a:latin typeface="+mn-lt"/>
          <a:ea typeface="+mn-ea"/>
          <a:cs typeface="+mn-cs"/>
          <a:sym typeface="Helvetica"/>
        </a:defRPr>
      </a:lvl7pPr>
      <a:lvl8pPr marL="0" marR="0" indent="1600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rgbClr val="7C7777"/>
          </a:solidFill>
          <a:uFill>
            <a:solidFill>
              <a:srgbClr val="7C7777"/>
            </a:solidFill>
          </a:uFill>
          <a:latin typeface="+mn-lt"/>
          <a:ea typeface="+mn-ea"/>
          <a:cs typeface="+mn-cs"/>
          <a:sym typeface="Helvetica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rgbClr val="7C7777"/>
          </a:solidFill>
          <a:uFill>
            <a:solidFill>
              <a:srgbClr val="7C7777"/>
            </a:solidFill>
          </a:uFill>
          <a:latin typeface="+mn-lt"/>
          <a:ea typeface="+mn-ea"/>
          <a:cs typeface="+mn-cs"/>
          <a:sym typeface="Helvetica"/>
        </a:defRPr>
      </a:lvl9pPr>
    </p:titleStyle>
    <p:bodyStyle>
      <a:lvl1pPr marL="273050" marR="0" indent="-27305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DD5E1C"/>
        </a:buClr>
        <a:buSzPct val="85000"/>
        <a:buFont typeface="Wingdings 2"/>
        <a:buChar char="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Perpetua"/>
          <a:ea typeface="Perpetua"/>
          <a:cs typeface="Perpetua"/>
          <a:sym typeface="Perpetua"/>
        </a:defRPr>
      </a:lvl1pPr>
      <a:lvl2pPr marL="566737" marR="0" indent="-24764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DD5E1C"/>
        </a:buClr>
        <a:buSzPct val="85000"/>
        <a:buFont typeface="Wingdings 2"/>
        <a:buChar char="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Perpetua"/>
          <a:ea typeface="Perpetua"/>
          <a:cs typeface="Perpetua"/>
          <a:sym typeface="Perpetua"/>
        </a:defRPr>
      </a:lvl2pPr>
      <a:lvl3pPr marL="890905" marR="0" indent="-29718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DD5E1C"/>
        </a:buClr>
        <a:buSzPct val="85000"/>
        <a:buFont typeface="Wingdings 2"/>
        <a:buChar char="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Perpetua"/>
          <a:ea typeface="Perpetua"/>
          <a:cs typeface="Perpetua"/>
          <a:sym typeface="Perpetua"/>
        </a:defRPr>
      </a:lvl3pPr>
      <a:lvl4pPr marL="1165543" marR="0" indent="-29718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DD5E1C"/>
        </a:buClr>
        <a:buSzPct val="85000"/>
        <a:buFont typeface="Wingdings 2"/>
        <a:buChar char="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Perpetua"/>
          <a:ea typeface="Perpetua"/>
          <a:cs typeface="Perpetua"/>
          <a:sym typeface="Perpetua"/>
        </a:defRPr>
      </a:lvl4pPr>
      <a:lvl5pPr marL="1440180" marR="0" indent="-29718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DD5E1C"/>
        </a:buClr>
        <a:buSzPct val="85000"/>
        <a:buFont typeface="Wingdings 2"/>
        <a:buChar char="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Perpetua"/>
          <a:ea typeface="Perpetua"/>
          <a:cs typeface="Perpetua"/>
          <a:sym typeface="Perpetua"/>
        </a:defRPr>
      </a:lvl5pPr>
      <a:lvl6pPr marL="3194050" marR="0" indent="-74295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DD5E1C"/>
        </a:buClr>
        <a:buSzPct val="85000"/>
        <a:buFont typeface="Wingdings 2"/>
        <a:buChar char="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Perpetua"/>
          <a:ea typeface="Perpetua"/>
          <a:cs typeface="Perpetua"/>
          <a:sym typeface="Perpetua"/>
        </a:defRPr>
      </a:lvl6pPr>
      <a:lvl7pPr marL="3549650" marR="0" indent="-74295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DD5E1C"/>
        </a:buClr>
        <a:buSzPct val="85000"/>
        <a:buFont typeface="Wingdings 2"/>
        <a:buChar char="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Perpetua"/>
          <a:ea typeface="Perpetua"/>
          <a:cs typeface="Perpetua"/>
          <a:sym typeface="Perpetua"/>
        </a:defRPr>
      </a:lvl7pPr>
      <a:lvl8pPr marL="3905250" marR="0" indent="-74295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DD5E1C"/>
        </a:buClr>
        <a:buSzPct val="85000"/>
        <a:buFont typeface="Wingdings 2"/>
        <a:buChar char="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Perpetua"/>
          <a:ea typeface="Perpetua"/>
          <a:cs typeface="Perpetua"/>
          <a:sym typeface="Perpetua"/>
        </a:defRPr>
      </a:lvl8pPr>
      <a:lvl9pPr marL="4260850" marR="0" indent="-74295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DD5E1C"/>
        </a:buClr>
        <a:buSzPct val="85000"/>
        <a:buFont typeface="Wingdings 2"/>
        <a:buChar char="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Perpetua"/>
          <a:ea typeface="Perpetua"/>
          <a:cs typeface="Perpetua"/>
          <a:sym typeface="Perpetua"/>
        </a:defRPr>
      </a:lvl9pPr>
    </p:bodyStyle>
    <p:otherStyle>
      <a:lvl1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"/>
        </a:defRPr>
      </a:lvl1pPr>
      <a:lvl2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"/>
        </a:defRPr>
      </a:lvl2pPr>
      <a:lvl3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"/>
        </a:defRPr>
      </a:lvl3pPr>
      <a:lvl4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"/>
        </a:defRPr>
      </a:lvl4pPr>
      <a:lvl5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"/>
        </a:defRPr>
      </a:lvl5pPr>
      <a:lvl6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"/>
        </a:defRPr>
      </a:lvl6pPr>
      <a:lvl7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"/>
        </a:defRPr>
      </a:lvl7pPr>
      <a:lvl8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"/>
        </a:defRPr>
      </a:lvl8pPr>
      <a:lvl9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hyperlink" Target="http://www.ieaghg.org/docs/presentations/COP_20_-_Side_Event_Petrobras_Public.pdf" TargetMode="External"/><Relationship Id="rId4" Type="http://schemas.openxmlformats.org/officeDocument/2006/relationships/hyperlink" Target="http://www.investidorpetrobras.com.br/en/presentations/general-presentations" TargetMode="Externa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1.png"/><Relationship Id="rId4" Type="http://schemas.openxmlformats.org/officeDocument/2006/relationships/hyperlink" Target="http://www.ieaghg.org/docs/presentations/COP_20_-_Side_Event_Petrobras_Public.pdf" TargetMode="External"/><Relationship Id="rId5" Type="http://schemas.openxmlformats.org/officeDocument/2006/relationships/hyperlink" Target="http://www.investidorpetrobras.com.br/en/presentations/general-presentations" TargetMode="Externa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hyperlink" Target="http://www.ieaghg.org/docs/presentations/COP_20_-_Side_Event_Petrobras_Public.pdf" TargetMode="External"/><Relationship Id="rId5" Type="http://schemas.openxmlformats.org/officeDocument/2006/relationships/hyperlink" Target="http://www.investidorpetrobras.com.br/en/presentations/general-presentations" TargetMode="Externa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.png"/><Relationship Id="rId8" Type="http://schemas.openxmlformats.org/officeDocument/2006/relationships/hyperlink" Target="http://www.ieaghg.org/docs/presentations/COP_20_-_Side_Event_Petrobras_Public.pdf" TargetMode="External"/><Relationship Id="rId9" Type="http://schemas.openxmlformats.org/officeDocument/2006/relationships/hyperlink" Target="http://www.investidorpetrobras.com.br/en/presentations/general-presentations" TargetMode="Externa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14.png"/><Relationship Id="rId4" Type="http://schemas.openxmlformats.org/officeDocument/2006/relationships/hyperlink" Target="http://www.investidorpetrobras.com.br/en/presentations/general-presentations" TargetMode="Externa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hyperlink" Target="http://www.investidorpetrobras.com.br/en/presentations/general-presentations" TargetMode="Externa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hyperlink" Target="http://www.investidorpetrobras.com.br/en/presentations/general-presentations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Relationship Id="rId3" Type="http://schemas.openxmlformats.org/officeDocument/2006/relationships/hyperlink" Target="mailto:negrais2010@gmail.com" TargetMode="Externa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hyperlink" Target="http://www.investidorpetrobras.com.br/en/presentations/general-presentations" TargetMode="Externa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hyperlink" Target="http://www.investidorpetrobras.com.br/en/presentations/general-presentations" TargetMode="External"/><Relationship Id="rId4" Type="http://schemas.openxmlformats.org/officeDocument/2006/relationships/image" Target="../media/image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hyperlink" Target="http://www.investidorpetrobras.com.br/en/presentations/general-presentations" TargetMode="External"/><Relationship Id="rId4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1.png"/><Relationship Id="rId5" Type="http://schemas.openxmlformats.org/officeDocument/2006/relationships/hyperlink" Target="http://www.ieaghg.org/docs/presentations/COP_20_-_Side_Event_Petrobras_Public.pdf" TargetMode="External"/><Relationship Id="rId6" Type="http://schemas.openxmlformats.org/officeDocument/2006/relationships/hyperlink" Target="http://www.investidorpetrobras.com.br/en/presentations/general-presentations" TargetMode="Externa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hyperlink" Target="http://www.investidorpetrobras.com.br/en/presentations/general-presentations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roup 213"/>
          <p:cNvGrpSpPr/>
          <p:nvPr/>
        </p:nvGrpSpPr>
        <p:grpSpPr>
          <a:xfrm>
            <a:off x="-619515" y="0"/>
            <a:ext cx="10458919" cy="7117375"/>
            <a:chOff x="0" y="0"/>
            <a:chExt cx="10458918" cy="7117374"/>
          </a:xfrm>
        </p:grpSpPr>
        <p:grpSp>
          <p:nvGrpSpPr>
            <p:cNvPr id="190" name="Group 190"/>
            <p:cNvGrpSpPr/>
            <p:nvPr/>
          </p:nvGrpSpPr>
          <p:grpSpPr>
            <a:xfrm>
              <a:off x="644914" y="0"/>
              <a:ext cx="9156702" cy="6858000"/>
              <a:chOff x="0" y="0"/>
              <a:chExt cx="9156700" cy="6858000"/>
            </a:xfrm>
          </p:grpSpPr>
          <p:grpSp>
            <p:nvGrpSpPr>
              <p:cNvPr id="178" name="Group 178"/>
              <p:cNvGrpSpPr/>
              <p:nvPr/>
            </p:nvGrpSpPr>
            <p:grpSpPr>
              <a:xfrm>
                <a:off x="0" y="0"/>
                <a:ext cx="2527300" cy="6858000"/>
                <a:chOff x="0" y="0"/>
                <a:chExt cx="2527299" cy="6858000"/>
              </a:xfrm>
            </p:grpSpPr>
            <p:sp>
              <p:nvSpPr>
                <p:cNvPr id="175" name="Shape 175"/>
                <p:cNvSpPr/>
                <p:nvPr/>
              </p:nvSpPr>
              <p:spPr>
                <a:xfrm>
                  <a:off x="914400" y="0"/>
                  <a:ext cx="16129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25400" cap="flat">
                  <a:noFill/>
                  <a:round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algn="ctr" defTabSz="914400">
                    <a:buClr>
                      <a:srgbClr val="FFFFFF"/>
                    </a:buClr>
                    <a:buFont typeface="Calibri"/>
                    <a:defRPr sz="2000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  <p:sp>
              <p:nvSpPr>
                <p:cNvPr id="176" name="Shape 176"/>
                <p:cNvSpPr/>
                <p:nvPr/>
              </p:nvSpPr>
              <p:spPr>
                <a:xfrm>
                  <a:off x="0" y="0"/>
                  <a:ext cx="4699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25400" cap="flat">
                  <a:noFill/>
                  <a:round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algn="ctr" defTabSz="914400">
                    <a:buClr>
                      <a:srgbClr val="FFFFFF"/>
                    </a:buClr>
                    <a:buFont typeface="Calibri"/>
                    <a:defRPr sz="2000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  <p:sp>
              <p:nvSpPr>
                <p:cNvPr id="177" name="Shape 177"/>
                <p:cNvSpPr/>
                <p:nvPr/>
              </p:nvSpPr>
              <p:spPr>
                <a:xfrm>
                  <a:off x="228600" y="0"/>
                  <a:ext cx="7747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25400" cap="flat">
                  <a:noFill/>
                  <a:round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algn="ctr" defTabSz="914400">
                    <a:buClr>
                      <a:srgbClr val="FFFFFF"/>
                    </a:buClr>
                    <a:buFont typeface="Calibri"/>
                    <a:defRPr sz="2000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</p:grpSp>
          <p:grpSp>
            <p:nvGrpSpPr>
              <p:cNvPr id="182" name="Group 182"/>
              <p:cNvGrpSpPr/>
              <p:nvPr/>
            </p:nvGrpSpPr>
            <p:grpSpPr>
              <a:xfrm>
                <a:off x="422275" y="0"/>
                <a:ext cx="2527300" cy="6858000"/>
                <a:chOff x="0" y="0"/>
                <a:chExt cx="2527299" cy="6858000"/>
              </a:xfrm>
            </p:grpSpPr>
            <p:sp>
              <p:nvSpPr>
                <p:cNvPr id="179" name="Shape 179"/>
                <p:cNvSpPr/>
                <p:nvPr/>
              </p:nvSpPr>
              <p:spPr>
                <a:xfrm>
                  <a:off x="914400" y="0"/>
                  <a:ext cx="16129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25400" cap="flat">
                  <a:noFill/>
                  <a:round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algn="ctr" defTabSz="914400">
                    <a:buClr>
                      <a:srgbClr val="FFFFFF"/>
                    </a:buClr>
                    <a:buFont typeface="Calibri"/>
                    <a:defRPr sz="2000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  <p:sp>
              <p:nvSpPr>
                <p:cNvPr id="180" name="Shape 180"/>
                <p:cNvSpPr/>
                <p:nvPr/>
              </p:nvSpPr>
              <p:spPr>
                <a:xfrm>
                  <a:off x="0" y="0"/>
                  <a:ext cx="4699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25400" cap="flat">
                  <a:noFill/>
                  <a:round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algn="ctr" defTabSz="914400">
                    <a:buClr>
                      <a:srgbClr val="FFFFFF"/>
                    </a:buClr>
                    <a:buFont typeface="Calibri"/>
                    <a:defRPr sz="2000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  <p:sp>
              <p:nvSpPr>
                <p:cNvPr id="181" name="Shape 181"/>
                <p:cNvSpPr/>
                <p:nvPr/>
              </p:nvSpPr>
              <p:spPr>
                <a:xfrm>
                  <a:off x="228600" y="0"/>
                  <a:ext cx="7747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25400" cap="flat">
                  <a:noFill/>
                  <a:round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algn="ctr" defTabSz="914400">
                    <a:buClr>
                      <a:srgbClr val="FFFFFF"/>
                    </a:buClr>
                    <a:buFont typeface="Calibri"/>
                    <a:defRPr sz="2000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</p:grpSp>
          <p:grpSp>
            <p:nvGrpSpPr>
              <p:cNvPr id="186" name="Group 186"/>
              <p:cNvGrpSpPr/>
              <p:nvPr/>
            </p:nvGrpSpPr>
            <p:grpSpPr>
              <a:xfrm rot="10800000">
                <a:off x="6629401" y="0"/>
                <a:ext cx="2527300" cy="6858000"/>
                <a:chOff x="0" y="0"/>
                <a:chExt cx="2527299" cy="6858000"/>
              </a:xfrm>
            </p:grpSpPr>
            <p:sp>
              <p:nvSpPr>
                <p:cNvPr id="183" name="Shape 183"/>
                <p:cNvSpPr/>
                <p:nvPr/>
              </p:nvSpPr>
              <p:spPr>
                <a:xfrm>
                  <a:off x="914400" y="0"/>
                  <a:ext cx="16129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25400" cap="flat">
                  <a:noFill/>
                  <a:round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algn="ctr" defTabSz="914400">
                    <a:buClr>
                      <a:srgbClr val="FFFFFF"/>
                    </a:buClr>
                    <a:buFont typeface="Calibri"/>
                    <a:defRPr sz="2000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  <p:sp>
              <p:nvSpPr>
                <p:cNvPr id="184" name="Shape 184"/>
                <p:cNvSpPr/>
                <p:nvPr/>
              </p:nvSpPr>
              <p:spPr>
                <a:xfrm>
                  <a:off x="0" y="0"/>
                  <a:ext cx="4699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25400" cap="flat">
                  <a:noFill/>
                  <a:round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algn="ctr" defTabSz="914400">
                    <a:buClr>
                      <a:srgbClr val="FFFFFF"/>
                    </a:buClr>
                    <a:buFont typeface="Calibri"/>
                    <a:defRPr sz="2000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  <p:sp>
              <p:nvSpPr>
                <p:cNvPr id="185" name="Shape 185"/>
                <p:cNvSpPr/>
                <p:nvPr/>
              </p:nvSpPr>
              <p:spPr>
                <a:xfrm>
                  <a:off x="228600" y="0"/>
                  <a:ext cx="7747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25400" cap="flat">
                  <a:noFill/>
                  <a:round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algn="ctr" defTabSz="914400">
                    <a:buClr>
                      <a:srgbClr val="FFFFFF"/>
                    </a:buClr>
                    <a:buFont typeface="Calibri"/>
                    <a:defRPr sz="2000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</p:grpSp>
          <p:sp>
            <p:nvSpPr>
              <p:cNvPr id="187" name="Shape 187"/>
              <p:cNvSpPr/>
              <p:nvPr/>
            </p:nvSpPr>
            <p:spPr>
              <a:xfrm>
                <a:off x="3810000" y="0"/>
                <a:ext cx="283210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25400" cap="flat">
                <a:noFill/>
                <a:round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914400">
                  <a:buClr>
                    <a:srgbClr val="FFFFFF"/>
                  </a:buClr>
                  <a:buFont typeface="Calibri"/>
                  <a:defRPr sz="200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188" name="Shape 188"/>
              <p:cNvSpPr/>
              <p:nvPr/>
            </p:nvSpPr>
            <p:spPr>
              <a:xfrm>
                <a:off x="2895600" y="0"/>
                <a:ext cx="4699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25400" cap="flat">
                <a:noFill/>
                <a:round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914400">
                  <a:buClr>
                    <a:srgbClr val="FFFFFF"/>
                  </a:buClr>
                  <a:buFont typeface="Calibri"/>
                  <a:defRPr sz="200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189" name="Shape 189"/>
              <p:cNvSpPr/>
              <p:nvPr/>
            </p:nvSpPr>
            <p:spPr>
              <a:xfrm>
                <a:off x="3124200" y="0"/>
                <a:ext cx="7747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25400" cap="flat">
                <a:noFill/>
                <a:round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914400">
                  <a:buClr>
                    <a:srgbClr val="FFFFFF"/>
                  </a:buClr>
                  <a:buFont typeface="Calibri"/>
                  <a:defRPr sz="200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</p:grpSp>
        <p:sp>
          <p:nvSpPr>
            <p:cNvPr id="191" name="Shape 191"/>
            <p:cNvSpPr/>
            <p:nvPr/>
          </p:nvSpPr>
          <p:spPr>
            <a:xfrm>
              <a:off x="632214" y="5035550"/>
              <a:ext cx="9145590" cy="1165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fill="norm" stroke="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 sz="2000">
                  <a:solidFill>
                    <a:srgbClr val="009193"/>
                  </a:solidFill>
                  <a:uFill>
                    <a:solidFill>
                      <a:srgbClr val="009193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92" name="Shape 192"/>
            <p:cNvSpPr/>
            <p:nvPr/>
          </p:nvSpPr>
          <p:spPr>
            <a:xfrm>
              <a:off x="632214" y="3486385"/>
              <a:ext cx="9145590" cy="871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fill="norm" stroke="1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 sz="2000">
                  <a:solidFill>
                    <a:srgbClr val="009193"/>
                  </a:solidFill>
                  <a:uFill>
                    <a:solidFill>
                      <a:srgbClr val="009193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93" name="Shape 193"/>
            <p:cNvSpPr/>
            <p:nvPr/>
          </p:nvSpPr>
          <p:spPr>
            <a:xfrm>
              <a:off x="621101" y="5640387"/>
              <a:ext cx="3005139" cy="1211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 sz="2000">
                  <a:solidFill>
                    <a:srgbClr val="009193"/>
                  </a:solidFill>
                  <a:uFill>
                    <a:solidFill>
                      <a:srgbClr val="009193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94" name="Shape 194"/>
            <p:cNvSpPr/>
            <p:nvPr/>
          </p:nvSpPr>
          <p:spPr>
            <a:xfrm>
              <a:off x="632214" y="5284787"/>
              <a:ext cx="9145590" cy="14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fill="norm" stroke="1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 sz="2000">
                  <a:solidFill>
                    <a:srgbClr val="009193"/>
                  </a:solidFill>
                  <a:uFill>
                    <a:solidFill>
                      <a:srgbClr val="009193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95" name="Shape 195"/>
            <p:cNvSpPr/>
            <p:nvPr/>
          </p:nvSpPr>
          <p:spPr>
            <a:xfrm>
              <a:off x="2781690" y="5137883"/>
              <a:ext cx="6983415" cy="1713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fill="norm" stroke="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 sz="2000">
                  <a:solidFill>
                    <a:srgbClr val="009193"/>
                  </a:solidFill>
                  <a:uFill>
                    <a:solidFill>
                      <a:srgbClr val="009193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96" name="Shape 196"/>
            <p:cNvSpPr/>
            <p:nvPr/>
          </p:nvSpPr>
          <p:spPr>
            <a:xfrm rot="1800000">
              <a:off x="3640527" y="28590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 sz="2000">
                  <a:solidFill>
                    <a:srgbClr val="009193"/>
                  </a:solidFill>
                  <a:uFill>
                    <a:solidFill>
                      <a:srgbClr val="009193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97" name="Shape 197"/>
            <p:cNvSpPr/>
            <p:nvPr/>
          </p:nvSpPr>
          <p:spPr>
            <a:xfrm rot="1800000">
              <a:off x="4364428" y="41259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 sz="2000">
                  <a:solidFill>
                    <a:srgbClr val="009193"/>
                  </a:solidFill>
                  <a:uFill>
                    <a:solidFill>
                      <a:srgbClr val="009193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98" name="Shape 198"/>
            <p:cNvSpPr/>
            <p:nvPr/>
          </p:nvSpPr>
          <p:spPr>
            <a:xfrm rot="1800000">
              <a:off x="4373952" y="15922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 sz="2000">
                  <a:solidFill>
                    <a:srgbClr val="009193"/>
                  </a:solidFill>
                  <a:uFill>
                    <a:solidFill>
                      <a:srgbClr val="009193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99" name="Shape 199"/>
            <p:cNvSpPr/>
            <p:nvPr/>
          </p:nvSpPr>
          <p:spPr>
            <a:xfrm rot="1800000">
              <a:off x="3621477" y="32543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 sz="2000">
                  <a:solidFill>
                    <a:srgbClr val="009193"/>
                  </a:solidFill>
                  <a:uFill>
                    <a:solidFill>
                      <a:srgbClr val="009193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0" name="Shape 200"/>
            <p:cNvSpPr/>
            <p:nvPr/>
          </p:nvSpPr>
          <p:spPr>
            <a:xfrm rot="1800000">
              <a:off x="5107377" y="53832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 sz="2000">
                  <a:solidFill>
                    <a:srgbClr val="009193"/>
                  </a:solidFill>
                  <a:uFill>
                    <a:solidFill>
                      <a:srgbClr val="009193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1" name="Shape 201"/>
            <p:cNvSpPr/>
            <p:nvPr/>
          </p:nvSpPr>
          <p:spPr>
            <a:xfrm rot="1800000">
              <a:off x="262326" y="4202112"/>
              <a:ext cx="1262065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 sz="2000">
                  <a:solidFill>
                    <a:srgbClr val="009193"/>
                  </a:solidFill>
                  <a:uFill>
                    <a:solidFill>
                      <a:srgbClr val="009193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2" name="Shape 202"/>
            <p:cNvSpPr/>
            <p:nvPr/>
          </p:nvSpPr>
          <p:spPr>
            <a:xfrm rot="1800000">
              <a:off x="668727" y="54022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 sz="2000">
                  <a:solidFill>
                    <a:srgbClr val="009193"/>
                  </a:solidFill>
                  <a:uFill>
                    <a:solidFill>
                      <a:srgbClr val="009193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3" name="Shape 203"/>
            <p:cNvSpPr/>
            <p:nvPr/>
          </p:nvSpPr>
          <p:spPr>
            <a:xfrm rot="1800000">
              <a:off x="697302" y="284956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 sz="2000">
                  <a:solidFill>
                    <a:srgbClr val="009193"/>
                  </a:solidFill>
                  <a:uFill>
                    <a:solidFill>
                      <a:srgbClr val="009193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4" name="Shape 204"/>
            <p:cNvSpPr/>
            <p:nvPr/>
          </p:nvSpPr>
          <p:spPr>
            <a:xfrm rot="1800000">
              <a:off x="1421202" y="4125912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 sz="2000">
                  <a:solidFill>
                    <a:srgbClr val="009193"/>
                  </a:solidFill>
                  <a:uFill>
                    <a:solidFill>
                      <a:srgbClr val="009193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5" name="Shape 205"/>
            <p:cNvSpPr/>
            <p:nvPr/>
          </p:nvSpPr>
          <p:spPr>
            <a:xfrm rot="1800000">
              <a:off x="2154627" y="54117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 sz="2000">
                  <a:solidFill>
                    <a:srgbClr val="009193"/>
                  </a:solidFill>
                  <a:uFill>
                    <a:solidFill>
                      <a:srgbClr val="009193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6" name="Shape 206"/>
            <p:cNvSpPr/>
            <p:nvPr/>
          </p:nvSpPr>
          <p:spPr>
            <a:xfrm rot="1800000">
              <a:off x="2173677" y="28590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 sz="2000">
                  <a:solidFill>
                    <a:srgbClr val="009193"/>
                  </a:solidFill>
                  <a:uFill>
                    <a:solidFill>
                      <a:srgbClr val="009193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7" name="Shape 207"/>
            <p:cNvSpPr/>
            <p:nvPr/>
          </p:nvSpPr>
          <p:spPr>
            <a:xfrm rot="1800000">
              <a:off x="1440252" y="1563687"/>
              <a:ext cx="1601788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47" y="0"/>
                  </a:lnTo>
                  <a:lnTo>
                    <a:pt x="16253" y="0"/>
                  </a:lnTo>
                  <a:lnTo>
                    <a:pt x="21600" y="10800"/>
                  </a:lnTo>
                  <a:lnTo>
                    <a:pt x="16253" y="21600"/>
                  </a:lnTo>
                  <a:lnTo>
                    <a:pt x="5347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 sz="2000">
                  <a:solidFill>
                    <a:srgbClr val="009193"/>
                  </a:solidFill>
                  <a:uFill>
                    <a:solidFill>
                      <a:srgbClr val="009193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8" name="Shape 208"/>
            <p:cNvSpPr/>
            <p:nvPr/>
          </p:nvSpPr>
          <p:spPr>
            <a:xfrm rot="1800000">
              <a:off x="7452114" y="414496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 sz="2000">
                  <a:solidFill>
                    <a:srgbClr val="009193"/>
                  </a:solidFill>
                  <a:uFill>
                    <a:solidFill>
                      <a:srgbClr val="009193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9" name="Shape 209"/>
            <p:cNvSpPr/>
            <p:nvPr/>
          </p:nvSpPr>
          <p:spPr>
            <a:xfrm rot="1800000">
              <a:off x="8195064" y="54213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 sz="2000">
                  <a:solidFill>
                    <a:srgbClr val="009193"/>
                  </a:solidFill>
                  <a:uFill>
                    <a:solidFill>
                      <a:srgbClr val="009193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10" name="Shape 210"/>
            <p:cNvSpPr/>
            <p:nvPr/>
          </p:nvSpPr>
          <p:spPr>
            <a:xfrm rot="1800000">
              <a:off x="8195064" y="2868612"/>
              <a:ext cx="1600200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352" y="0"/>
                  </a:lnTo>
                  <a:lnTo>
                    <a:pt x="16248" y="0"/>
                  </a:lnTo>
                  <a:lnTo>
                    <a:pt x="21600" y="10800"/>
                  </a:lnTo>
                  <a:lnTo>
                    <a:pt x="16248" y="21600"/>
                  </a:lnTo>
                  <a:lnTo>
                    <a:pt x="5352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 sz="2000">
                  <a:solidFill>
                    <a:srgbClr val="009193"/>
                  </a:solidFill>
                  <a:uFill>
                    <a:solidFill>
                      <a:srgbClr val="009193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11" name="Shape 211"/>
            <p:cNvSpPr/>
            <p:nvPr/>
          </p:nvSpPr>
          <p:spPr>
            <a:xfrm rot="1800000">
              <a:off x="8952303" y="4056062"/>
              <a:ext cx="1243013" cy="138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 sz="2000">
                  <a:solidFill>
                    <a:srgbClr val="009193"/>
                  </a:solidFill>
                  <a:uFill>
                    <a:solidFill>
                      <a:srgbClr val="009193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12" name="Shape 212"/>
            <p:cNvSpPr/>
            <p:nvPr/>
          </p:nvSpPr>
          <p:spPr>
            <a:xfrm rot="1800000">
              <a:off x="8952303" y="1511300"/>
              <a:ext cx="1241426" cy="138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 sz="2000">
                  <a:solidFill>
                    <a:srgbClr val="009193"/>
                  </a:solidFill>
                  <a:uFill>
                    <a:solidFill>
                      <a:srgbClr val="009193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14" name="Shape 214"/>
          <p:cNvSpPr/>
          <p:nvPr/>
        </p:nvSpPr>
        <p:spPr>
          <a:xfrm>
            <a:off x="522671" y="1922462"/>
            <a:ext cx="80899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lvl="1" indent="342900" algn="ctr" defTabSz="914400">
              <a:defRPr b="1" sz="3000">
                <a:solidFill>
                  <a:srgbClr val="009193"/>
                </a:solidFill>
                <a:uFill>
                  <a:solidFill>
                    <a:srgbClr val="009193"/>
                  </a:solidFill>
                </a:uFill>
              </a:defRPr>
            </a:pPr>
            <a:r>
              <a:t>How to do EOR offshore, Brazil case study</a:t>
            </a:r>
          </a:p>
        </p:txBody>
      </p:sp>
      <p:sp>
        <p:nvSpPr>
          <p:cNvPr id="215" name="Shape 215"/>
          <p:cNvSpPr/>
          <p:nvPr>
            <p:ph type="sldNum" sz="quarter" idx="2"/>
          </p:nvPr>
        </p:nvSpPr>
        <p:spPr>
          <a:xfrm>
            <a:off x="5034309" y="5830887"/>
            <a:ext cx="258416" cy="254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6" name="Shape 216"/>
          <p:cNvSpPr/>
          <p:nvPr/>
        </p:nvSpPr>
        <p:spPr>
          <a:xfrm>
            <a:off x="2743200" y="3949700"/>
            <a:ext cx="3648001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 defTabSz="914400">
              <a:buClr>
                <a:srgbClr val="009193"/>
              </a:buClr>
              <a:buFont typeface="Calibri"/>
              <a:defRPr b="1" sz="2000">
                <a:solidFill>
                  <a:srgbClr val="009193"/>
                </a:solidFill>
                <a:uFill>
                  <a:solidFill>
                    <a:srgbClr val="009193"/>
                  </a:solidFill>
                </a:uFill>
              </a:defRPr>
            </a:lvl1pPr>
          </a:lstStyle>
          <a:p>
            <a:pPr/>
            <a:r>
              <a:t>Paulo Negrais Seabra, Ph.D.</a:t>
            </a:r>
          </a:p>
        </p:txBody>
      </p:sp>
      <p:pic>
        <p:nvPicPr>
          <p:cNvPr id="217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6597" y="190500"/>
            <a:ext cx="601495" cy="609600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Shape 218"/>
          <p:cNvSpPr/>
          <p:nvPr/>
        </p:nvSpPr>
        <p:spPr>
          <a:xfrm>
            <a:off x="-38100" y="6235700"/>
            <a:ext cx="9220200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400">
              <a:buClr>
                <a:srgbClr val="009193"/>
              </a:buClr>
              <a:buFont typeface="Calibri"/>
              <a:defRPr sz="1300">
                <a:solidFill>
                  <a:srgbClr val="009193"/>
                </a:solidFill>
                <a:uFill>
                  <a:solidFill>
                    <a:srgbClr val="00919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International Workshop on Offshore Geologic CO2 Storage - 19-21 April 2016  </a:t>
            </a:r>
          </a:p>
          <a:p>
            <a:pPr algn="ctr" defTabSz="914400">
              <a:buClr>
                <a:srgbClr val="009193"/>
              </a:buClr>
              <a:buFont typeface="Calibri"/>
              <a:defRPr sz="1300">
                <a:solidFill>
                  <a:srgbClr val="009193"/>
                </a:solidFill>
                <a:uFill>
                  <a:solidFill>
                    <a:srgbClr val="00919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Gulf Coast Carbon Centre, University of Texas at Austin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/>
        </p:nvSpPr>
        <p:spPr>
          <a:xfrm>
            <a:off x="215900" y="1817814"/>
            <a:ext cx="8712200" cy="371767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marL="342900" indent="-342900" defTabSz="914400">
              <a:lnSpc>
                <a:spcPct val="115000"/>
              </a:lnSpc>
              <a:spcBef>
                <a:spcPts val="2000"/>
              </a:spcBef>
              <a:buClr>
                <a:srgbClr val="004479"/>
              </a:buClr>
              <a:buSzPct val="85000"/>
              <a:buFont typeface="Arial"/>
              <a:buChar char="•"/>
              <a:defRPr sz="2100">
                <a:uFill>
                  <a:solidFill>
                    <a:srgbClr val="EBEBEB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July 2006: Lula oil field discovered;</a:t>
            </a:r>
          </a:p>
          <a:p>
            <a:pPr marL="342900" indent="-342900" defTabSz="914400">
              <a:lnSpc>
                <a:spcPct val="115000"/>
              </a:lnSpc>
              <a:spcBef>
                <a:spcPts val="2000"/>
              </a:spcBef>
              <a:buClr>
                <a:srgbClr val="004479"/>
              </a:buClr>
              <a:buSzPct val="85000"/>
              <a:buFont typeface="Arial"/>
              <a:buChar char="•"/>
              <a:defRPr sz="2100">
                <a:uFill>
                  <a:solidFill>
                    <a:srgbClr val="EBEBEB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May 2009: Extended well tests commenced to study development options for the pre-salt reservoirs;</a:t>
            </a:r>
          </a:p>
          <a:p>
            <a:pPr marL="342900" indent="-342900" defTabSz="914400">
              <a:lnSpc>
                <a:spcPct val="115000"/>
              </a:lnSpc>
              <a:spcBef>
                <a:spcPts val="2000"/>
              </a:spcBef>
              <a:buClr>
                <a:srgbClr val="004479"/>
              </a:buClr>
              <a:buSzPct val="85000"/>
              <a:buFont typeface="Arial"/>
              <a:buChar char="•"/>
              <a:defRPr sz="2100">
                <a:uFill>
                  <a:solidFill>
                    <a:srgbClr val="EBEBEB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December 2010: Petrobras filed the Declaration of Commerciality with the Brazilian National Agency of Petroleum, Natural Gas and Biofuel (ANP);</a:t>
            </a:r>
          </a:p>
          <a:p>
            <a:pPr marL="342900" indent="-342900" defTabSz="914400">
              <a:lnSpc>
                <a:spcPct val="115000"/>
              </a:lnSpc>
              <a:spcBef>
                <a:spcPts val="2000"/>
              </a:spcBef>
              <a:buClr>
                <a:srgbClr val="004479"/>
              </a:buClr>
              <a:buSzPct val="85000"/>
              <a:buFont typeface="Arial"/>
              <a:buChar char="•"/>
              <a:defRPr sz="21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June 2013: Petrobras announced that commercial production from the FPSO Cidade de Paraty had commenced.</a:t>
            </a:r>
          </a:p>
        </p:txBody>
      </p:sp>
      <p:pic>
        <p:nvPicPr>
          <p:cNvPr id="265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6597" y="190500"/>
            <a:ext cx="601495" cy="609600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Shape 266"/>
          <p:cNvSpPr/>
          <p:nvPr>
            <p:ph type="title"/>
          </p:nvPr>
        </p:nvSpPr>
        <p:spPr>
          <a:xfrm>
            <a:off x="514349" y="455612"/>
            <a:ext cx="4748214" cy="749301"/>
          </a:xfrm>
          <a:prstGeom prst="rect">
            <a:avLst/>
          </a:prstGeom>
          <a:ln w="9525"/>
        </p:spPr>
        <p:txBody>
          <a:bodyPr anchor="ctr"/>
          <a:lstStyle>
            <a:lvl1pPr algn="l">
              <a:defRPr b="1" i="1" sz="2800">
                <a:solidFill>
                  <a:srgbClr val="004E57"/>
                </a:solidFill>
                <a:uFill>
                  <a:solidFill>
                    <a:srgbClr val="004E57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i="0" sz="3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i="1" sz="2800">
                <a:solidFill>
                  <a:srgbClr val="004E57"/>
                </a:solidFill>
                <a:uFill>
                  <a:solidFill>
                    <a:srgbClr val="004E57"/>
                  </a:solidFill>
                </a:uFill>
                <a:latin typeface="Arial"/>
                <a:ea typeface="Arial"/>
                <a:cs typeface="Arial"/>
                <a:sym typeface="Arial"/>
              </a:rPr>
              <a:t>Key Project Milestones</a:t>
            </a:r>
            <a:endParaRPr i="1" sz="2800">
              <a:solidFill>
                <a:srgbClr val="004E57"/>
              </a:solidFill>
              <a:uFill>
                <a:solidFill>
                  <a:srgbClr val="004E57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609600" y="6553200"/>
            <a:ext cx="7912100" cy="190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algn="ctr" defTabSz="914400">
              <a:buClr>
                <a:srgbClr val="000000"/>
              </a:buClr>
              <a:defRPr sz="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Source: Global CCS Institute, “Petrobras Lula Oil Field CCS Project”, (http://www.globalccsinstitute.com/projects/petrobras-lula-oil-field-ccs-project)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type="title"/>
          </p:nvPr>
        </p:nvSpPr>
        <p:spPr>
          <a:xfrm>
            <a:off x="1263649" y="493712"/>
            <a:ext cx="4748214" cy="749301"/>
          </a:xfrm>
          <a:prstGeom prst="rect">
            <a:avLst/>
          </a:prstGeom>
        </p:spPr>
        <p:txBody>
          <a:bodyPr/>
          <a:lstStyle>
            <a:lvl1pPr>
              <a:defRPr i="1" sz="2800">
                <a:solidFill>
                  <a:srgbClr val="004E57"/>
                </a:solidFill>
                <a:uFill>
                  <a:solidFill>
                    <a:srgbClr val="004E57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i="0" sz="3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i="1" sz="2800">
                <a:solidFill>
                  <a:srgbClr val="004E57"/>
                </a:solidFill>
                <a:uFill>
                  <a:solidFill>
                    <a:srgbClr val="004E57"/>
                  </a:solidFill>
                </a:uFill>
                <a:latin typeface="Arial"/>
                <a:ea typeface="Arial"/>
                <a:cs typeface="Arial"/>
                <a:sym typeface="Arial"/>
              </a:rPr>
              <a:t>Outline</a:t>
            </a:r>
          </a:p>
        </p:txBody>
      </p:sp>
      <p:sp>
        <p:nvSpPr>
          <p:cNvPr id="270" name="Shape 270"/>
          <p:cNvSpPr/>
          <p:nvPr/>
        </p:nvSpPr>
        <p:spPr>
          <a:xfrm>
            <a:off x="1285874" y="2011363"/>
            <a:ext cx="6578601" cy="2654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914400">
              <a:buClr>
                <a:srgbClr val="000000"/>
              </a:buClr>
              <a:buFont typeface="Calibri"/>
              <a:defRPr sz="3200">
                <a:solidFill>
                  <a:srgbClr val="ACACAC">
                    <a:alpha val="42000"/>
                  </a:srgbClr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uFill>
                  <a:solidFill>
                    <a:srgbClr val="ACACAC">
                      <a:alpha val="42000"/>
                    </a:srgbClr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2400">
                <a:solidFill>
                  <a:srgbClr val="A6A6A6">
                    <a:alpha val="42000"/>
                  </a:srgbClr>
                </a:solidFill>
                <a:uFill>
                  <a:solidFill>
                    <a:srgbClr val="A6A6A6">
                      <a:alpha val="42000"/>
                    </a:srgbClr>
                  </a:solidFill>
                </a:uFill>
              </a:rPr>
              <a:t>Brazilian Oil and Gas Industry at a Glance</a:t>
            </a:r>
            <a:r>
              <a:rPr sz="2400"/>
              <a:t> </a:t>
            </a:r>
          </a:p>
          <a:p>
            <a:pPr defTabSz="914400">
              <a:buClr>
                <a:srgbClr val="000000"/>
              </a:buClr>
              <a:buFont typeface="Calibri"/>
              <a:defRPr sz="2400"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defTabSz="914400">
              <a:buClr>
                <a:srgbClr val="000000"/>
              </a:buClr>
              <a:buFont typeface="Calibri"/>
              <a:defRPr sz="3200">
                <a:solidFill>
                  <a:srgbClr val="A8A8A8">
                    <a:alpha val="42000"/>
                  </a:srgbClr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uFill>
                  <a:solidFill>
                    <a:srgbClr val="A8A8A8">
                      <a:alpha val="42000"/>
                    </a:srgbClr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2400"/>
              <a:t>Pre-Salt Development</a:t>
            </a:r>
          </a:p>
          <a:p>
            <a:pPr defTabSz="914400">
              <a:buClr>
                <a:srgbClr val="000000"/>
              </a:buClr>
              <a:buFont typeface="Calibri"/>
              <a:defRPr sz="2400"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defTabSz="914400">
              <a:buClr>
                <a:srgbClr val="000000"/>
              </a:buClr>
              <a:buFont typeface="Calibri"/>
              <a:defRPr sz="3200"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2400"/>
              <a:t>CO2 Management</a:t>
            </a:r>
          </a:p>
          <a:p>
            <a:pPr defTabSz="914400">
              <a:buClr>
                <a:srgbClr val="000000"/>
              </a:buClr>
              <a:buFont typeface="Calibri"/>
              <a:defRPr sz="2400">
                <a:solidFill>
                  <a:srgbClr val="A9A9A9">
                    <a:alpha val="42000"/>
                  </a:srgbClr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uFill>
                  <a:solidFill>
                    <a:srgbClr val="A9A9A9">
                      <a:alpha val="42000"/>
                    </a:srgbClr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defTabSz="914400">
              <a:buClr>
                <a:srgbClr val="000000"/>
              </a:buClr>
              <a:buFont typeface="Calibri"/>
              <a:defRPr sz="3200">
                <a:solidFill>
                  <a:srgbClr val="A9A9A9">
                    <a:alpha val="42000"/>
                  </a:srgbClr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uFill>
                  <a:solidFill>
                    <a:srgbClr val="A9A9A9">
                      <a:alpha val="42000"/>
                    </a:srgbClr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2400"/>
              <a:t>Final Remarks</a:t>
            </a:r>
          </a:p>
        </p:txBody>
      </p:sp>
      <p:pic>
        <p:nvPicPr>
          <p:cNvPr id="271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6597" y="190500"/>
            <a:ext cx="601495" cy="60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/>
        </p:nvSpPr>
        <p:spPr>
          <a:xfrm>
            <a:off x="268516" y="281438"/>
            <a:ext cx="7912101" cy="42183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defTabSz="914400">
              <a:buClr>
                <a:srgbClr val="004E57"/>
              </a:buClr>
              <a:defRPr b="1" i="1" sz="2400">
                <a:solidFill>
                  <a:srgbClr val="004E57"/>
                </a:solidFill>
                <a:uFill>
                  <a:solidFill>
                    <a:srgbClr val="004E57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b="0" i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b="1" i="1">
                <a:solidFill>
                  <a:srgbClr val="004E57"/>
                </a:solidFill>
                <a:uFill>
                  <a:solidFill>
                    <a:srgbClr val="004E57"/>
                  </a:solidFill>
                </a:uFill>
              </a:rPr>
              <a:t>Petrobras Experience on CO2-EOR</a:t>
            </a:r>
          </a:p>
        </p:txBody>
      </p:sp>
      <p:pic>
        <p:nvPicPr>
          <p:cNvPr id="274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6597" y="190500"/>
            <a:ext cx="601495" cy="609600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Shape 275"/>
          <p:cNvSpPr/>
          <p:nvPr/>
        </p:nvSpPr>
        <p:spPr>
          <a:xfrm>
            <a:off x="711200" y="6553200"/>
            <a:ext cx="7912100" cy="190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algn="ctr" defTabSz="914400">
              <a:buClr>
                <a:srgbClr val="000000"/>
              </a:buClr>
              <a:defRPr sz="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Source: FORMIGLI, J., “CO2: Challenges &amp; Opportunities”, presented at “2nd Brazilian Congress of CO2 in Oil, Gas and Biofuel Indudtry”, 2013 - Rio de Janeiro, Brasil</a:t>
            </a:r>
          </a:p>
        </p:txBody>
      </p:sp>
      <p:pic>
        <p:nvPicPr>
          <p:cNvPr id="276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900" y="901700"/>
            <a:ext cx="8966200" cy="5346700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Shape 277"/>
          <p:cNvSpPr/>
          <p:nvPr/>
        </p:nvSpPr>
        <p:spPr>
          <a:xfrm>
            <a:off x="4927600" y="2197100"/>
            <a:ext cx="2903203" cy="335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 defTabSz="91440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(reservoirs &lt; 1,000 m deep)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899">
        <p:fade thruBlk="1"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/>
        </p:nvSpPr>
        <p:spPr>
          <a:xfrm>
            <a:off x="374650" y="1704298"/>
            <a:ext cx="8585200" cy="3454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just" defTabSz="777875">
              <a:spcBef>
                <a:spcPts val="600"/>
              </a:spcBef>
              <a:buClr>
                <a:srgbClr val="000000"/>
              </a:buClr>
              <a:defRPr sz="1800">
                <a:uFill>
                  <a:solidFill>
                    <a:srgbClr val="EBEBEB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Motivation:</a:t>
            </a:r>
          </a:p>
          <a:p>
            <a:pPr lvl="1" marL="449262" indent="-187324" algn="just" defTabSz="777875">
              <a:buClr>
                <a:srgbClr val="000000"/>
              </a:buClr>
              <a:buSzPct val="100000"/>
              <a:buChar char="•"/>
              <a:tabLst>
                <a:tab pos="444500" algn="l"/>
              </a:tabLst>
              <a:defRPr sz="1800">
                <a:uFill>
                  <a:solidFill>
                    <a:srgbClr val="EBEBEB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High (8 to 20%) CO</a:t>
            </a:r>
            <a:r>
              <a:rPr baseline="-25000"/>
              <a:t>2</a:t>
            </a:r>
            <a:r>
              <a:t> content in the gas phase in some wells;</a:t>
            </a:r>
          </a:p>
          <a:p>
            <a:pPr lvl="1" marL="449262" indent="-187324" algn="just" defTabSz="777875">
              <a:spcBef>
                <a:spcPts val="500"/>
              </a:spcBef>
              <a:buClr>
                <a:srgbClr val="000000"/>
              </a:buClr>
              <a:buSzPct val="100000"/>
              <a:buChar char="•"/>
              <a:tabLst>
                <a:tab pos="444500" algn="l"/>
              </a:tabLst>
              <a:defRPr sz="1800">
                <a:uFill>
                  <a:solidFill>
                    <a:srgbClr val="EBEBEB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Although it doesn't have target obligations to reduce its emissions, Brazil is committed with climate change control;</a:t>
            </a:r>
          </a:p>
          <a:p>
            <a:pPr lvl="1" marL="449262" indent="-187324" defTabSz="777875">
              <a:spcBef>
                <a:spcPts val="500"/>
              </a:spcBef>
              <a:buClr>
                <a:srgbClr val="000000"/>
              </a:buClr>
              <a:buSzPct val="100000"/>
              <a:buChar char="•"/>
              <a:tabLst>
                <a:tab pos="444500" algn="l"/>
              </a:tabLst>
              <a:defRPr sz="1800">
                <a:uFill>
                  <a:solidFill>
                    <a:srgbClr val="EBEBEB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Accordingly, Petrobras and partners in the pre-salt blocks do not consider to vent the CO</a:t>
            </a:r>
            <a:r>
              <a:rPr baseline="-25000"/>
              <a:t>2</a:t>
            </a:r>
            <a:r>
              <a:t> associated to the produced gas.</a:t>
            </a:r>
          </a:p>
          <a:p>
            <a:pPr algn="just" defTabSz="777875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 defTabSz="777875">
              <a:spcBef>
                <a:spcPts val="600"/>
              </a:spcBef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Questions raised:</a:t>
            </a:r>
          </a:p>
          <a:p>
            <a:pPr lvl="1" marL="449262" indent="-187324" algn="just" defTabSz="777875">
              <a:spcBef>
                <a:spcPts val="500"/>
              </a:spcBef>
              <a:buClr>
                <a:srgbClr val="000000"/>
              </a:buClr>
              <a:buSzPct val="100000"/>
              <a:buChar char="•"/>
              <a:tabLst>
                <a:tab pos="444500" algn="l"/>
              </a:tabLst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What is the best way to capture the CO2 in an offshore ultra-deep water environment (2,100 m WD), 300 km from shore?</a:t>
            </a:r>
          </a:p>
          <a:p>
            <a:pPr lvl="1" marL="449262" indent="-187324" algn="just" defTabSz="777875">
              <a:spcBef>
                <a:spcPts val="500"/>
              </a:spcBef>
              <a:buClr>
                <a:srgbClr val="000000"/>
              </a:buClr>
              <a:buSzPct val="100000"/>
              <a:buChar char="•"/>
              <a:tabLst>
                <a:tab pos="444500" algn="l"/>
              </a:tabLst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What is the best option for sequestrating the captured CO2?</a:t>
            </a:r>
          </a:p>
        </p:txBody>
      </p:sp>
      <p:sp>
        <p:nvSpPr>
          <p:cNvPr id="280" name="Shape 280"/>
          <p:cNvSpPr/>
          <p:nvPr/>
        </p:nvSpPr>
        <p:spPr>
          <a:xfrm>
            <a:off x="268516" y="281438"/>
            <a:ext cx="7912101" cy="42183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defTabSz="914400">
              <a:buClr>
                <a:srgbClr val="004E57"/>
              </a:buClr>
              <a:defRPr b="1" i="1" sz="2400">
                <a:solidFill>
                  <a:srgbClr val="004E57"/>
                </a:solidFill>
                <a:uFill>
                  <a:solidFill>
                    <a:srgbClr val="004E57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b="0" i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b="1" i="1">
                <a:solidFill>
                  <a:srgbClr val="004E57"/>
                </a:solidFill>
                <a:uFill>
                  <a:solidFill>
                    <a:srgbClr val="004E57"/>
                  </a:solidFill>
                </a:uFill>
              </a:rPr>
              <a:t>Handling of CO2 in the Pre-Salt Hydrocarbon Fluids</a:t>
            </a:r>
          </a:p>
        </p:txBody>
      </p:sp>
      <p:pic>
        <p:nvPicPr>
          <p:cNvPr id="281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6597" y="190500"/>
            <a:ext cx="601495" cy="609600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Shape 282"/>
          <p:cNvSpPr/>
          <p:nvPr/>
        </p:nvSpPr>
        <p:spPr>
          <a:xfrm>
            <a:off x="711200" y="6451600"/>
            <a:ext cx="7277100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400">
              <a:buClr>
                <a:srgbClr val="000000"/>
              </a:buClr>
              <a:defRPr sz="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Source: SEABRA &amp; GRAVA “</a:t>
            </a:r>
            <a:r>
              <a:rPr>
                <a:hlinkClick r:id="rId3" invalidUrl="" action="" tgtFrame="" tooltip="" history="1" highlightClick="0" endSnd="0"/>
              </a:rPr>
              <a:t>Petrobras’ Offshore CO2 Management – Pre-salt development management</a:t>
            </a:r>
            <a:r>
              <a:t>”, presented at 2014 COP 20 Side Event - Lima, Peru (</a:t>
            </a:r>
            <a:r>
              <a:rPr u="sng">
                <a:hlinkClick r:id="rId4" invalidUrl="" action="" tgtFrame="" tooltip="" history="1" highlightClick="0" endSnd="0"/>
              </a:rPr>
              <a:t>http</a:t>
            </a:r>
            <a:r>
              <a:rPr>
                <a:hlinkClick r:id="rId4" invalidUrl="" action="" tgtFrame="" tooltip="" history="1" highlightClick="0" endSnd="0"/>
              </a:rPr>
              <a:t>://www.ieaghg.org/docs/presentations/COP_20_-_Side_Event_Petrobras_Public.pdf)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/>
        </p:nvSpPr>
        <p:spPr>
          <a:xfrm>
            <a:off x="-183259" y="1675042"/>
            <a:ext cx="2540001" cy="972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lvl="2" indent="685800" defTabSz="914400">
              <a:lnSpc>
                <a:spcPct val="120000"/>
              </a:lnSpc>
              <a:defRPr sz="1800">
                <a:uFill>
                  <a:solidFill>
                    <a:srgbClr val="EBEBEB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- Size &amp; Footprint</a:t>
            </a:r>
          </a:p>
          <a:p>
            <a:pPr lvl="2" indent="685800" defTabSz="914400">
              <a:lnSpc>
                <a:spcPct val="120000"/>
              </a:lnSpc>
              <a:defRPr sz="1800">
                <a:uFill>
                  <a:solidFill>
                    <a:srgbClr val="EBEBEB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- Weight</a:t>
            </a:r>
          </a:p>
          <a:p>
            <a:pPr lvl="2" indent="685800" defTabSz="914400">
              <a:lnSpc>
                <a:spcPct val="120000"/>
              </a:lnSpc>
              <a:defRPr sz="1800">
                <a:uFill>
                  <a:solidFill>
                    <a:srgbClr val="EBEBEB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- Efficiency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285" name="image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77880" y="1167043"/>
            <a:ext cx="3367683" cy="2842983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sp>
        <p:nvSpPr>
          <p:cNvPr id="286" name="Shape 286"/>
          <p:cNvSpPr/>
          <p:nvPr/>
        </p:nvSpPr>
        <p:spPr>
          <a:xfrm>
            <a:off x="365123" y="1363662"/>
            <a:ext cx="5054601" cy="335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defTabSz="914400">
              <a:buClr>
                <a:srgbClr val="000000"/>
              </a:buClr>
              <a:defRPr b="1" sz="1800">
                <a:uFill>
                  <a:solidFill>
                    <a:srgbClr val="EBEBEB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CO2 content in the fluids address challenges:</a:t>
            </a:r>
          </a:p>
        </p:txBody>
      </p:sp>
      <p:sp>
        <p:nvSpPr>
          <p:cNvPr id="287" name="Shape 287"/>
          <p:cNvSpPr/>
          <p:nvPr/>
        </p:nvSpPr>
        <p:spPr>
          <a:xfrm>
            <a:off x="366936" y="2860801"/>
            <a:ext cx="5372101" cy="1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914400">
              <a:lnSpc>
                <a:spcPct val="120000"/>
              </a:lnSpc>
              <a:buClr>
                <a:srgbClr val="000000"/>
              </a:buClr>
              <a:defRPr sz="1800">
                <a:uFill>
                  <a:solidFill>
                    <a:srgbClr val="EBEBEB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Membranes</a:t>
            </a:r>
            <a:r>
              <a:t>:</a:t>
            </a:r>
          </a:p>
          <a:p>
            <a:pPr defTabSz="914400">
              <a:lnSpc>
                <a:spcPct val="120000"/>
              </a:lnSpc>
              <a:buClr>
                <a:srgbClr val="000000"/>
              </a:buClr>
              <a:defRPr sz="1800">
                <a:uFill>
                  <a:solidFill>
                    <a:srgbClr val="EBEBEB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   - Better for medium or high CO2 content.</a:t>
            </a:r>
          </a:p>
          <a:p>
            <a:pPr defTabSz="914400">
              <a:lnSpc>
                <a:spcPct val="120000"/>
              </a:lnSpc>
              <a:buClr>
                <a:srgbClr val="000000"/>
              </a:buClr>
              <a:defRPr sz="1800">
                <a:uFill>
                  <a:solidFill>
                    <a:srgbClr val="EBEBEB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   - Smaller footprint</a:t>
            </a:r>
          </a:p>
          <a:p>
            <a:pPr defTabSz="914400">
              <a:lnSpc>
                <a:spcPct val="120000"/>
              </a:lnSpc>
              <a:buClr>
                <a:srgbClr val="000000"/>
              </a:buClr>
              <a:defRPr sz="1800">
                <a:uFill>
                  <a:solidFill>
                    <a:srgbClr val="EBEBEB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   - Simple to operate and easy to maintain</a:t>
            </a:r>
          </a:p>
          <a:p>
            <a:pPr defTabSz="914400">
              <a:lnSpc>
                <a:spcPct val="120000"/>
              </a:lnSpc>
              <a:buClr>
                <a:srgbClr val="000000"/>
              </a:buClr>
              <a:defRPr sz="1800">
                <a:uFill>
                  <a:solidFill>
                    <a:srgbClr val="EBEBEB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   - Process a wide range of CO2 in the inlet stream.</a:t>
            </a:r>
          </a:p>
        </p:txBody>
      </p:sp>
      <p:sp>
        <p:nvSpPr>
          <p:cNvPr id="288" name="Shape 288"/>
          <p:cNvSpPr/>
          <p:nvPr/>
        </p:nvSpPr>
        <p:spPr>
          <a:xfrm>
            <a:off x="432711" y="398578"/>
            <a:ext cx="7835901" cy="470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defTabSz="914400">
              <a:buClr>
                <a:srgbClr val="000000"/>
              </a:buClr>
              <a:defRPr b="1" i="1" sz="2800">
                <a:solidFill>
                  <a:srgbClr val="004D65"/>
                </a:solidFill>
                <a:uFill>
                  <a:solidFill>
                    <a:srgbClr val="004D65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Natural Gas Processing</a:t>
            </a:r>
          </a:p>
        </p:txBody>
      </p:sp>
      <p:sp>
        <p:nvSpPr>
          <p:cNvPr id="289" name="Shape 289"/>
          <p:cNvSpPr/>
          <p:nvPr/>
        </p:nvSpPr>
        <p:spPr>
          <a:xfrm>
            <a:off x="6229875" y="4075133"/>
            <a:ext cx="2273010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 algn="ctr" defTabSz="914400">
              <a:buClr>
                <a:srgbClr val="000000"/>
              </a:buClr>
              <a:defRPr sz="13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FPSO Cidade Angra dos Reis</a:t>
            </a:r>
          </a:p>
        </p:txBody>
      </p:sp>
      <p:pic>
        <p:nvPicPr>
          <p:cNvPr id="290" name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66597" y="190500"/>
            <a:ext cx="601495" cy="609600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Shape 291"/>
          <p:cNvSpPr/>
          <p:nvPr/>
        </p:nvSpPr>
        <p:spPr>
          <a:xfrm>
            <a:off x="711200" y="6451600"/>
            <a:ext cx="7277100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400">
              <a:buClr>
                <a:srgbClr val="000000"/>
              </a:buClr>
              <a:defRPr sz="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Source: SEABRA, P.N. &amp; GRAVA, W.M.  “</a:t>
            </a:r>
            <a:r>
              <a:rPr>
                <a:hlinkClick r:id="rId4" invalidUrl="" action="" tgtFrame="" tooltip="" history="1" highlightClick="0" endSnd="0"/>
              </a:rPr>
              <a:t>Petrobras’ Offshore CO2 Management – Pre-salt development management</a:t>
            </a:r>
            <a:r>
              <a:t>”, presented at 2014 COP 20 Side Event - Lima, Peru (</a:t>
            </a:r>
            <a:r>
              <a:rPr u="sng">
                <a:hlinkClick r:id="rId5" invalidUrl="" action="" tgtFrame="" tooltip="" history="1" highlightClick="0" endSnd="0"/>
              </a:rPr>
              <a:t>http</a:t>
            </a:r>
            <a:r>
              <a:rPr>
                <a:hlinkClick r:id="rId5" invalidUrl="" action="" tgtFrame="" tooltip="" history="1" highlightClick="0" endSnd="0"/>
              </a:rPr>
              <a:t>://www.ieaghg.org/docs/presentations/COP_20_-_Side_Event_Petrobras_Public.pdf)</a:t>
            </a:r>
          </a:p>
        </p:txBody>
      </p:sp>
      <p:sp>
        <p:nvSpPr>
          <p:cNvPr id="292" name="Shape 292"/>
          <p:cNvSpPr/>
          <p:nvPr/>
        </p:nvSpPr>
        <p:spPr>
          <a:xfrm>
            <a:off x="355600" y="4838700"/>
            <a:ext cx="8534400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spcBef>
                <a:spcPts val="40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FPSO Cidade Angra dos Reis, São Paulo, Ilhabela (UOP – spiral wound) and Paraty (Cameron - hollow fiber) </a:t>
            </a:r>
          </a:p>
          <a:p>
            <a:pPr>
              <a:spcBef>
                <a:spcPts val="40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40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FPSO Cidade Angra dos Reis, São Paulo, Ilhabela  and Paraty are all charted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image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12" y="734351"/>
            <a:ext cx="9144001" cy="5618163"/>
          </a:xfrm>
          <a:prstGeom prst="rect">
            <a:avLst/>
          </a:prstGeom>
          <a:ln w="25400"/>
        </p:spPr>
      </p:pic>
      <p:sp>
        <p:nvSpPr>
          <p:cNvPr id="295" name="Shape 295"/>
          <p:cNvSpPr/>
          <p:nvPr/>
        </p:nvSpPr>
        <p:spPr>
          <a:xfrm>
            <a:off x="460375" y="4944400"/>
            <a:ext cx="1016000" cy="876301"/>
          </a:xfrm>
          <a:prstGeom prst="rect">
            <a:avLst/>
          </a:prstGeom>
          <a:solidFill>
            <a:srgbClr val="E4E4E4"/>
          </a:solidFill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914400">
              <a:lnSpc>
                <a:spcPct val="80000"/>
              </a:lnSpc>
              <a:spcBef>
                <a:spcPts val="400"/>
              </a:spcBef>
              <a:buClr>
                <a:srgbClr val="FF4C00"/>
              </a:buClr>
              <a:buFont typeface="Trebuchet MS"/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b="1" sz="800">
                <a:solidFill>
                  <a:srgbClr val="FF4C00"/>
                </a:solidFill>
                <a:uFill>
                  <a:solidFill>
                    <a:srgbClr val="FF4C00"/>
                  </a:solidFill>
                </a:uFill>
                <a:latin typeface="+mj-lt"/>
                <a:ea typeface="+mj-ea"/>
                <a:cs typeface="+mj-cs"/>
                <a:sym typeface="Trebuchet MS"/>
              </a:rPr>
              <a:t>Lines</a:t>
            </a:r>
          </a:p>
          <a:p>
            <a:pPr defTabSz="914400">
              <a:lnSpc>
                <a:spcPct val="80000"/>
              </a:lnSpc>
              <a:spcBef>
                <a:spcPts val="400"/>
              </a:spcBef>
              <a:buClr>
                <a:srgbClr val="FF4C00"/>
              </a:buClr>
              <a:buFont typeface="Trebuchet MS"/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b="1" sz="800">
                <a:solidFill>
                  <a:srgbClr val="FF4C00"/>
                </a:solidFill>
                <a:uFill>
                  <a:solidFill>
                    <a:srgbClr val="FF4C00"/>
                  </a:solidFill>
                </a:uFill>
                <a:latin typeface="+mj-lt"/>
                <a:ea typeface="+mj-ea"/>
                <a:cs typeface="+mj-cs"/>
                <a:sym typeface="Trebuchet MS"/>
              </a:rPr>
              <a:t>Gas Export</a:t>
            </a:r>
          </a:p>
          <a:p>
            <a:pPr defTabSz="914400">
              <a:lnSpc>
                <a:spcPct val="80000"/>
              </a:lnSpc>
              <a:spcBef>
                <a:spcPts val="400"/>
              </a:spcBef>
              <a:buClr>
                <a:srgbClr val="942193"/>
              </a:buClr>
              <a:buFont typeface="Trebuchet MS"/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b="1" sz="800">
                <a:solidFill>
                  <a:srgbClr val="942193"/>
                </a:solidFill>
                <a:uFill>
                  <a:solidFill>
                    <a:srgbClr val="942193"/>
                  </a:solidFill>
                </a:uFill>
                <a:latin typeface="+mj-lt"/>
                <a:ea typeface="+mj-ea"/>
                <a:cs typeface="+mj-cs"/>
                <a:sym typeface="Trebuchet MS"/>
              </a:rPr>
              <a:t>WAG Injection</a:t>
            </a:r>
          </a:p>
          <a:p>
            <a:pPr defTabSz="91440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Trebuchet MS"/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b="1" sz="800">
                <a:latin typeface="+mj-lt"/>
                <a:ea typeface="+mj-ea"/>
                <a:cs typeface="+mj-cs"/>
                <a:sym typeface="Trebuchet MS"/>
              </a:rPr>
              <a:t>Gathering Line</a:t>
            </a:r>
          </a:p>
          <a:p>
            <a:pPr defTabSz="914400">
              <a:lnSpc>
                <a:spcPct val="80000"/>
              </a:lnSpc>
              <a:spcBef>
                <a:spcPts val="400"/>
              </a:spcBef>
              <a:buClr>
                <a:srgbClr val="CD665F"/>
              </a:buClr>
              <a:buFont typeface="Trebuchet MS"/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b="1" sz="800">
                <a:solidFill>
                  <a:srgbClr val="CD665F"/>
                </a:solidFill>
                <a:uFill>
                  <a:solidFill>
                    <a:srgbClr val="CD665F"/>
                  </a:solidFill>
                </a:uFill>
                <a:latin typeface="+mj-lt"/>
                <a:ea typeface="+mj-ea"/>
                <a:cs typeface="+mj-cs"/>
                <a:sym typeface="Trebuchet MS"/>
              </a:rPr>
              <a:t>CO</a:t>
            </a:r>
            <a:r>
              <a:rPr b="1" baseline="-25000" sz="800">
                <a:solidFill>
                  <a:srgbClr val="CD665F"/>
                </a:solidFill>
                <a:uFill>
                  <a:solidFill>
                    <a:srgbClr val="CD665F"/>
                  </a:solidFill>
                </a:uFill>
                <a:latin typeface="+mj-lt"/>
                <a:ea typeface="+mj-ea"/>
                <a:cs typeface="+mj-cs"/>
                <a:sym typeface="Trebuchet MS"/>
              </a:rPr>
              <a:t>2</a:t>
            </a:r>
            <a:r>
              <a:rPr b="1" sz="800">
                <a:solidFill>
                  <a:srgbClr val="CD665F"/>
                </a:solidFill>
                <a:uFill>
                  <a:solidFill>
                    <a:srgbClr val="CD665F"/>
                  </a:solidFill>
                </a:uFill>
                <a:latin typeface="+mj-lt"/>
                <a:ea typeface="+mj-ea"/>
                <a:cs typeface="+mj-cs"/>
                <a:sym typeface="Trebuchet MS"/>
              </a:rPr>
              <a:t> Injection</a:t>
            </a:r>
          </a:p>
        </p:txBody>
      </p:sp>
      <p:sp>
        <p:nvSpPr>
          <p:cNvPr id="296" name="Shape 296"/>
          <p:cNvSpPr/>
          <p:nvPr/>
        </p:nvSpPr>
        <p:spPr>
          <a:xfrm>
            <a:off x="3279775" y="5609564"/>
            <a:ext cx="1092200" cy="2159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defTabSz="914400">
              <a:spcBef>
                <a:spcPts val="400"/>
              </a:spcBef>
              <a:buClr>
                <a:srgbClr val="000000"/>
              </a:buClr>
              <a:defRPr sz="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/>
            </a:pPr>
            <a:r>
              <a:rPr sz="800"/>
              <a:t>Production Wells</a:t>
            </a:r>
          </a:p>
        </p:txBody>
      </p:sp>
      <p:sp>
        <p:nvSpPr>
          <p:cNvPr id="297" name="Shape 297"/>
          <p:cNvSpPr/>
          <p:nvPr/>
        </p:nvSpPr>
        <p:spPr>
          <a:xfrm>
            <a:off x="2344738" y="4601500"/>
            <a:ext cx="1092201" cy="2159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defTabSz="914400">
              <a:spcBef>
                <a:spcPts val="400"/>
              </a:spcBef>
              <a:buClr>
                <a:srgbClr val="000000"/>
              </a:buClr>
              <a:defRPr sz="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/>
            </a:pPr>
            <a:r>
              <a:rPr sz="800"/>
              <a:t>Gathering Lines</a:t>
            </a:r>
          </a:p>
        </p:txBody>
      </p:sp>
      <p:sp>
        <p:nvSpPr>
          <p:cNvPr id="298" name="Shape 298"/>
          <p:cNvSpPr/>
          <p:nvPr/>
        </p:nvSpPr>
        <p:spPr>
          <a:xfrm>
            <a:off x="2919413" y="4241139"/>
            <a:ext cx="660401" cy="2159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defTabSz="914400">
              <a:spcBef>
                <a:spcPts val="400"/>
              </a:spcBef>
              <a:buClr>
                <a:srgbClr val="000000"/>
              </a:buClr>
              <a:defRPr sz="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/>
            </a:pPr>
            <a:r>
              <a:rPr sz="800"/>
              <a:t>Risers</a:t>
            </a:r>
          </a:p>
        </p:txBody>
      </p:sp>
      <p:sp>
        <p:nvSpPr>
          <p:cNvPr id="299" name="Shape 299"/>
          <p:cNvSpPr/>
          <p:nvPr/>
        </p:nvSpPr>
        <p:spPr>
          <a:xfrm>
            <a:off x="2632075" y="4817400"/>
            <a:ext cx="647700" cy="43180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00" name="Shape 300"/>
          <p:cNvSpPr/>
          <p:nvPr/>
        </p:nvSpPr>
        <p:spPr>
          <a:xfrm flipV="1">
            <a:off x="3424237" y="3880775"/>
            <a:ext cx="431801" cy="360364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01" name="Shape 301"/>
          <p:cNvSpPr/>
          <p:nvPr/>
        </p:nvSpPr>
        <p:spPr>
          <a:xfrm>
            <a:off x="4503737" y="928026"/>
            <a:ext cx="660401" cy="2159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defTabSz="914400">
              <a:spcBef>
                <a:spcPts val="400"/>
              </a:spcBef>
              <a:buClr>
                <a:srgbClr val="000000"/>
              </a:buClr>
              <a:defRPr b="1" sz="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b="0" sz="1800"/>
            </a:pPr>
            <a:r>
              <a:rPr b="1" sz="800"/>
              <a:t>FPSO</a:t>
            </a:r>
          </a:p>
        </p:txBody>
      </p:sp>
      <p:sp>
        <p:nvSpPr>
          <p:cNvPr id="302" name="Shape 302"/>
          <p:cNvSpPr/>
          <p:nvPr/>
        </p:nvSpPr>
        <p:spPr>
          <a:xfrm>
            <a:off x="1744663" y="4096675"/>
            <a:ext cx="584201" cy="2159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defTabSz="914400">
              <a:spcBef>
                <a:spcPts val="400"/>
              </a:spcBef>
              <a:buClr>
                <a:srgbClr val="000000"/>
              </a:buClr>
              <a:defRPr sz="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/>
            </a:pPr>
            <a:r>
              <a:rPr sz="800"/>
              <a:t>PLET</a:t>
            </a:r>
          </a:p>
        </p:txBody>
      </p:sp>
      <p:sp>
        <p:nvSpPr>
          <p:cNvPr id="303" name="Shape 303"/>
          <p:cNvSpPr/>
          <p:nvPr/>
        </p:nvSpPr>
        <p:spPr>
          <a:xfrm>
            <a:off x="244475" y="3399764"/>
            <a:ext cx="520700" cy="2159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defTabSz="914400">
              <a:spcBef>
                <a:spcPts val="400"/>
              </a:spcBef>
              <a:buClr>
                <a:srgbClr val="000000"/>
              </a:buClr>
              <a:defRPr sz="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/>
            </a:pPr>
            <a:r>
              <a:rPr sz="800"/>
              <a:t>PLET</a:t>
            </a:r>
          </a:p>
        </p:txBody>
      </p:sp>
      <p:sp>
        <p:nvSpPr>
          <p:cNvPr id="304" name="Shape 304"/>
          <p:cNvSpPr/>
          <p:nvPr/>
        </p:nvSpPr>
        <p:spPr>
          <a:xfrm>
            <a:off x="615950" y="3739489"/>
            <a:ext cx="736600" cy="2159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defTabSz="914400">
              <a:spcBef>
                <a:spcPts val="400"/>
              </a:spcBef>
              <a:buClr>
                <a:srgbClr val="000000"/>
              </a:buClr>
              <a:defRPr sz="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/>
            </a:pPr>
            <a:r>
              <a:rPr sz="800"/>
              <a:t>Gas Export</a:t>
            </a:r>
          </a:p>
        </p:txBody>
      </p:sp>
      <p:sp>
        <p:nvSpPr>
          <p:cNvPr id="305" name="Shape 305"/>
          <p:cNvSpPr/>
          <p:nvPr/>
        </p:nvSpPr>
        <p:spPr>
          <a:xfrm>
            <a:off x="1770063" y="3450564"/>
            <a:ext cx="520701" cy="2159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defTabSz="914400">
              <a:spcBef>
                <a:spcPts val="400"/>
              </a:spcBef>
              <a:buClr>
                <a:srgbClr val="000000"/>
              </a:buClr>
              <a:defRPr sz="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/>
            </a:pPr>
            <a:r>
              <a:rPr sz="800"/>
              <a:t>PLET</a:t>
            </a:r>
          </a:p>
        </p:txBody>
      </p:sp>
      <p:sp>
        <p:nvSpPr>
          <p:cNvPr id="306" name="Shape 306"/>
          <p:cNvSpPr/>
          <p:nvPr/>
        </p:nvSpPr>
        <p:spPr>
          <a:xfrm>
            <a:off x="7815263" y="4096675"/>
            <a:ext cx="1092201" cy="2413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914400">
              <a:spcBef>
                <a:spcPts val="400"/>
              </a:spcBef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800"/>
              <a:t>CO</a:t>
            </a:r>
            <a:r>
              <a:rPr baseline="-25000" sz="800"/>
              <a:t>2</a:t>
            </a:r>
            <a:r>
              <a:rPr sz="800"/>
              <a:t> Injection</a:t>
            </a:r>
          </a:p>
        </p:txBody>
      </p:sp>
      <p:sp>
        <p:nvSpPr>
          <p:cNvPr id="307" name="Shape 307"/>
          <p:cNvSpPr/>
          <p:nvPr/>
        </p:nvSpPr>
        <p:spPr>
          <a:xfrm>
            <a:off x="4214812" y="3817275"/>
            <a:ext cx="939801" cy="3937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914400">
              <a:spcBef>
                <a:spcPts val="400"/>
              </a:spcBef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800"/>
              <a:t>WAG Injection</a:t>
            </a:r>
          </a:p>
          <a:p>
            <a:pPr defTabSz="914400">
              <a:spcBef>
                <a:spcPts val="400"/>
              </a:spcBef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800"/>
              <a:t>(2 lines)</a:t>
            </a:r>
          </a:p>
        </p:txBody>
      </p:sp>
      <p:sp>
        <p:nvSpPr>
          <p:cNvPr id="308" name="Shape 308"/>
          <p:cNvSpPr/>
          <p:nvPr/>
        </p:nvSpPr>
        <p:spPr>
          <a:xfrm flipH="1" flipV="1">
            <a:off x="8391525" y="3953800"/>
            <a:ext cx="504825" cy="142876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09" name="Shape 309"/>
          <p:cNvSpPr/>
          <p:nvPr/>
        </p:nvSpPr>
        <p:spPr>
          <a:xfrm>
            <a:off x="4864100" y="4241139"/>
            <a:ext cx="647700" cy="43180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10" name="Shape 310"/>
          <p:cNvSpPr/>
          <p:nvPr/>
        </p:nvSpPr>
        <p:spPr>
          <a:xfrm>
            <a:off x="44450" y="953426"/>
            <a:ext cx="3784600" cy="4082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914400">
              <a:buClr>
                <a:srgbClr val="FFFFFF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b="1"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CO</a:t>
            </a:r>
            <a:r>
              <a:rPr b="1" baseline="-25000"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2 </a:t>
            </a:r>
            <a:r>
              <a:rPr b="1"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Injection for EOR</a:t>
            </a:r>
          </a:p>
        </p:txBody>
      </p:sp>
      <p:sp>
        <p:nvSpPr>
          <p:cNvPr id="311" name="Shape 311"/>
          <p:cNvSpPr/>
          <p:nvPr/>
        </p:nvSpPr>
        <p:spPr>
          <a:xfrm>
            <a:off x="316586" y="175673"/>
            <a:ext cx="7835901" cy="42016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700" tIns="12700" rIns="12700" bIns="12700" anchor="ctr">
            <a:spAutoFit/>
          </a:bodyPr>
          <a:lstStyle/>
          <a:p>
            <a:pPr defTabSz="914400">
              <a:buClr>
                <a:srgbClr val="004E57"/>
              </a:buClr>
              <a:defRPr b="1" i="1" sz="1800">
                <a:solidFill>
                  <a:srgbClr val="004D65"/>
                </a:solidFill>
                <a:uFill>
                  <a:solidFill>
                    <a:srgbClr val="004D65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800"/>
              <a:t>WAG-CO2</a:t>
            </a:r>
            <a:r>
              <a:rPr sz="2800"/>
              <a:t> </a:t>
            </a:r>
            <a:r>
              <a:rPr sz="2800"/>
              <a:t>EOR</a:t>
            </a:r>
          </a:p>
        </p:txBody>
      </p:sp>
      <p:pic>
        <p:nvPicPr>
          <p:cNvPr id="312" name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41197" y="0"/>
            <a:ext cx="601495" cy="609600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Shape 313"/>
          <p:cNvSpPr/>
          <p:nvPr/>
        </p:nvSpPr>
        <p:spPr>
          <a:xfrm>
            <a:off x="190500" y="5880100"/>
            <a:ext cx="1333500" cy="3354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defTabSz="914400">
              <a:spcBef>
                <a:spcPts val="400"/>
              </a:spcBef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314" name="Shape 314"/>
          <p:cNvSpPr/>
          <p:nvPr/>
        </p:nvSpPr>
        <p:spPr>
          <a:xfrm>
            <a:off x="711200" y="6451600"/>
            <a:ext cx="7277100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400">
              <a:buClr>
                <a:srgbClr val="000000"/>
              </a:buClr>
              <a:defRPr sz="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Source: SEABRA &amp; GRAVA “</a:t>
            </a:r>
            <a:r>
              <a:rPr>
                <a:hlinkClick r:id="rId4" invalidUrl="" action="" tgtFrame="" tooltip="" history="1" highlightClick="0" endSnd="0"/>
              </a:rPr>
              <a:t>Petrobras’ Offshore CO2 Management – Pre-salt development management</a:t>
            </a:r>
            <a:r>
              <a:t>”, presented at 2014 COP 20 Side Event - Lima, Peru (</a:t>
            </a:r>
            <a:r>
              <a:rPr u="sng">
                <a:hlinkClick r:id="rId5" invalidUrl="" action="" tgtFrame="" tooltip="" history="1" highlightClick="0" endSnd="0"/>
              </a:rPr>
              <a:t>http</a:t>
            </a:r>
            <a:r>
              <a:rPr>
                <a:hlinkClick r:id="rId5" invalidUrl="" action="" tgtFrame="" tooltip="" history="1" highlightClick="0" endSnd="0"/>
              </a:rPr>
              <a:t>://www.ieaghg.org/docs/presentations/COP_20_-_Side_Event_Petrobras_Public.pdf)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image1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30225" y="3786187"/>
            <a:ext cx="3700463" cy="3370263"/>
          </a:xfrm>
          <a:prstGeom prst="rect">
            <a:avLst/>
          </a:prstGeom>
          <a:ln w="25400"/>
        </p:spPr>
      </p:pic>
      <p:grpSp>
        <p:nvGrpSpPr>
          <p:cNvPr id="319" name="Group 319"/>
          <p:cNvGrpSpPr/>
          <p:nvPr/>
        </p:nvGrpSpPr>
        <p:grpSpPr>
          <a:xfrm>
            <a:off x="6786578" y="1414305"/>
            <a:ext cx="2362201" cy="2349501"/>
            <a:chOff x="0" y="0"/>
            <a:chExt cx="2362200" cy="2349500"/>
          </a:xfrm>
        </p:grpSpPr>
        <p:sp>
          <p:nvSpPr>
            <p:cNvPr id="317" name="Shape 317"/>
            <p:cNvSpPr/>
            <p:nvPr/>
          </p:nvSpPr>
          <p:spPr>
            <a:xfrm>
              <a:off x="0" y="0"/>
              <a:ext cx="2362201" cy="2349500"/>
            </a:xfrm>
            <a:prstGeom prst="roundRect">
              <a:avLst>
                <a:gd name="adj" fmla="val 16679"/>
              </a:avLst>
            </a:prstGeom>
            <a:solidFill>
              <a:srgbClr val="835378"/>
            </a:solidFill>
            <a:ln w="5715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190500" dist="241300" dir="11520000">
                <a:srgbClr val="000000">
                  <a:alpha val="18000"/>
                </a:srgbClr>
              </a:outerShdw>
            </a:effectLst>
          </p:spPr>
          <p:txBody>
            <a:bodyPr wrap="square" lIns="38100" tIns="38100" rIns="38100" bIns="38100" numCol="1" anchor="t">
              <a:noAutofit/>
            </a:bodyPr>
            <a:lstStyle/>
            <a:p>
              <a:pPr defTabSz="914400">
                <a:buClr>
                  <a:srgbClr val="000000"/>
                </a:buClr>
                <a:defRPr sz="18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18" name="Shape 318"/>
            <p:cNvSpPr/>
            <p:nvPr/>
          </p:nvSpPr>
          <p:spPr>
            <a:xfrm>
              <a:off x="105422" y="114692"/>
              <a:ext cx="2146380" cy="20305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/>
            <a:p>
              <a:pPr defTabSz="914400">
                <a:buClr>
                  <a:srgbClr val="000000"/>
                </a:buClr>
                <a:buFont typeface="Calibri"/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 sz="1400" u="sng">
                  <a:latin typeface="+mn-lt"/>
                  <a:ea typeface="+mn-ea"/>
                  <a:cs typeface="+mn-cs"/>
                  <a:sym typeface="Helvetica"/>
                </a:rPr>
                <a:t>Info</a:t>
              </a:r>
            </a:p>
            <a:p>
              <a:pPr defTabSz="914400">
                <a:buClr>
                  <a:srgbClr val="000000"/>
                </a:buClr>
                <a:buFont typeface="Calibri"/>
                <a:defRPr b="1" sz="1400" u="sng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</a:p>
            <a:p>
              <a:pPr defTabSz="914400">
                <a:buClr>
                  <a:srgbClr val="FFFFFF"/>
                </a:buClr>
                <a:buSzPct val="77777"/>
                <a:buFont typeface="Arial"/>
                <a:buChar char="•"/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 sz="1200">
                  <a:latin typeface="+mn-lt"/>
                  <a:ea typeface="+mn-ea"/>
                  <a:cs typeface="+mn-cs"/>
                  <a:sym typeface="Helvetica"/>
                </a:rPr>
                <a:t> </a:t>
              </a:r>
              <a:r>
                <a:rPr sz="1200"/>
                <a:t> Water depth: 2,149 m (7,050 ft)</a:t>
              </a:r>
            </a:p>
            <a:p>
              <a:pPr defTabSz="914400">
                <a:buClr>
                  <a:srgbClr val="FFFFFF"/>
                </a:buClr>
                <a:buSzPct val="77777"/>
                <a:buFont typeface="Arial"/>
                <a:buChar char="•"/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/>
                <a:t> 1st oil: Oct/2010</a:t>
              </a:r>
            </a:p>
            <a:p>
              <a:pPr defTabSz="914400">
                <a:buClr>
                  <a:srgbClr val="FFFFFF"/>
                </a:buClr>
                <a:buSzPct val="77777"/>
                <a:buFont typeface="Arial"/>
                <a:buChar char="•"/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/>
                <a:t> 100,000 bpd  | 5 MM m³/d gas</a:t>
              </a:r>
            </a:p>
            <a:p>
              <a:pPr defTabSz="914400">
                <a:buClr>
                  <a:srgbClr val="FFFFFF"/>
                </a:buClr>
                <a:buSzPct val="77777"/>
                <a:buFont typeface="Arial"/>
                <a:buChar char="•"/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/>
                <a:t> 6 production wells</a:t>
              </a:r>
            </a:p>
            <a:p>
              <a:pPr defTabSz="914400">
                <a:buClr>
                  <a:srgbClr val="FFFFFF"/>
                </a:buClr>
                <a:buSzPct val="77777"/>
                <a:buFont typeface="Arial"/>
                <a:buChar char="•"/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/>
                <a:t> 3 injection wells </a:t>
              </a:r>
              <a:r>
                <a:rPr sz="1200"/>
                <a:t>(gas, water and WAG)</a:t>
              </a:r>
            </a:p>
          </p:txBody>
        </p:sp>
      </p:grpSp>
      <p:grpSp>
        <p:nvGrpSpPr>
          <p:cNvPr id="323" name="Group 323"/>
          <p:cNvGrpSpPr/>
          <p:nvPr/>
        </p:nvGrpSpPr>
        <p:grpSpPr>
          <a:xfrm>
            <a:off x="2366963" y="862012"/>
            <a:ext cx="5442640" cy="5118101"/>
            <a:chOff x="0" y="0"/>
            <a:chExt cx="5442639" cy="5118100"/>
          </a:xfrm>
        </p:grpSpPr>
        <p:pic>
          <p:nvPicPr>
            <p:cNvPr id="320" name="image16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700374" cy="4052317"/>
            </a:xfrm>
            <a:prstGeom prst="rect">
              <a:avLst/>
            </a:prstGeom>
            <a:ln w="25400" cap="flat">
              <a:noFill/>
              <a:round/>
            </a:ln>
            <a:effectLst/>
          </p:spPr>
        </p:pic>
        <p:pic>
          <p:nvPicPr>
            <p:cNvPr id="321" name="image17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18025" y="2724831"/>
              <a:ext cx="4324615" cy="2393270"/>
            </a:xfrm>
            <a:prstGeom prst="rect">
              <a:avLst/>
            </a:prstGeom>
            <a:ln w="25400" cap="flat">
              <a:noFill/>
              <a:round/>
            </a:ln>
            <a:effectLst/>
          </p:spPr>
        </p:pic>
        <p:pic>
          <p:nvPicPr>
            <p:cNvPr id="322" name="image18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628661" y="731006"/>
              <a:ext cx="2683277" cy="739392"/>
            </a:xfrm>
            <a:prstGeom prst="rect">
              <a:avLst/>
            </a:prstGeom>
            <a:ln w="25400" cap="flat">
              <a:noFill/>
              <a:round/>
            </a:ln>
            <a:effectLst/>
          </p:spPr>
        </p:pic>
      </p:grpSp>
      <p:grpSp>
        <p:nvGrpSpPr>
          <p:cNvPr id="326" name="Group 326"/>
          <p:cNvGrpSpPr/>
          <p:nvPr/>
        </p:nvGrpSpPr>
        <p:grpSpPr>
          <a:xfrm>
            <a:off x="525477" y="1533520"/>
            <a:ext cx="2743201" cy="2019299"/>
            <a:chOff x="0" y="0"/>
            <a:chExt cx="2743200" cy="2019298"/>
          </a:xfrm>
        </p:grpSpPr>
        <p:sp>
          <p:nvSpPr>
            <p:cNvPr id="324" name="Shape 324"/>
            <p:cNvSpPr/>
            <p:nvPr/>
          </p:nvSpPr>
          <p:spPr>
            <a:xfrm>
              <a:off x="0" y="0"/>
              <a:ext cx="2739843" cy="1969674"/>
            </a:xfrm>
            <a:prstGeom prst="roundRect">
              <a:avLst>
                <a:gd name="adj" fmla="val 17060"/>
              </a:avLst>
            </a:prstGeom>
            <a:solidFill>
              <a:srgbClr val="835378"/>
            </a:solidFill>
            <a:ln w="5715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190500" dist="241300" dir="11520000">
                <a:srgbClr val="000000">
                  <a:alpha val="18000"/>
                </a:srgbClr>
              </a:outerShdw>
            </a:effectLst>
          </p:spPr>
          <p:txBody>
            <a:bodyPr wrap="square" lIns="38100" tIns="38100" rIns="38100" bIns="38100" numCol="1" anchor="t">
              <a:noAutofit/>
            </a:bodyPr>
            <a:lstStyle/>
            <a:p>
              <a:pPr defTabSz="914400">
                <a:buClr>
                  <a:srgbClr val="000000"/>
                </a:buClr>
                <a:defRPr sz="18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25" name="Shape 325"/>
            <p:cNvSpPr/>
            <p:nvPr/>
          </p:nvSpPr>
          <p:spPr>
            <a:xfrm>
              <a:off x="213091" y="34114"/>
              <a:ext cx="2530109" cy="19851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/>
            <a:p>
              <a:pPr defTabSz="914400">
                <a:buClr>
                  <a:srgbClr val="000000"/>
                </a:buClr>
                <a:buFont typeface="Calibri"/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 sz="1400" u="sng">
                  <a:latin typeface="+mn-lt"/>
                  <a:ea typeface="+mn-ea"/>
                  <a:cs typeface="+mn-cs"/>
                  <a:sym typeface="Helvetica"/>
                </a:rPr>
                <a:t>Info</a:t>
              </a:r>
            </a:p>
            <a:p>
              <a:pPr defTabSz="914400">
                <a:buClr>
                  <a:srgbClr val="000000"/>
                </a:buClr>
                <a:buFont typeface="Calibri"/>
                <a:defRPr b="1" sz="1400" u="sng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</a:p>
            <a:p>
              <a:pPr defTabSz="914400">
                <a:buClr>
                  <a:srgbClr val="FFFFFF"/>
                </a:buClr>
                <a:buSzPct val="77777"/>
                <a:buFont typeface="Arial"/>
                <a:buChar char="•"/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 sz="1200">
                  <a:latin typeface="+mn-lt"/>
                  <a:ea typeface="+mn-ea"/>
                  <a:cs typeface="+mn-cs"/>
                  <a:sym typeface="Helvetica"/>
                </a:rPr>
                <a:t> </a:t>
              </a:r>
              <a:r>
                <a:rPr sz="1200"/>
                <a:t> Water depth: 2,149 m (7,050 ft)</a:t>
              </a:r>
            </a:p>
            <a:p>
              <a:pPr defTabSz="914400">
                <a:buClr>
                  <a:srgbClr val="FFFFFF"/>
                </a:buClr>
                <a:buSzPct val="77777"/>
                <a:buFont typeface="Arial"/>
                <a:buChar char="•"/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/>
                <a:t> 1st oil: Oct/2010</a:t>
              </a:r>
            </a:p>
            <a:p>
              <a:pPr defTabSz="914400">
                <a:buClr>
                  <a:srgbClr val="FFFFFF"/>
                </a:buClr>
                <a:buSzPct val="77777"/>
                <a:buFont typeface="Arial"/>
                <a:buChar char="•"/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/>
                <a:t> 100,000 bpd  | 5 MM m³/d gas</a:t>
              </a:r>
            </a:p>
            <a:p>
              <a:pPr defTabSz="914400">
                <a:buClr>
                  <a:srgbClr val="FFFFFF"/>
                </a:buClr>
                <a:buSzPct val="77777"/>
                <a:buFont typeface="Arial"/>
                <a:buChar char="•"/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/>
                <a:t> 6 production wells</a:t>
              </a:r>
            </a:p>
            <a:p>
              <a:pPr defTabSz="914400">
                <a:buClr>
                  <a:srgbClr val="FFFFFF"/>
                </a:buClr>
                <a:buSzPct val="77777"/>
                <a:buFont typeface="Arial"/>
                <a:buChar char="•"/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/>
                <a:t> 3 injection wells </a:t>
              </a:r>
              <a:r>
                <a:rPr sz="1200"/>
                <a:t>(gas, water and WAG)</a:t>
              </a:r>
            </a:p>
          </p:txBody>
        </p:sp>
      </p:grpSp>
      <p:pic>
        <p:nvPicPr>
          <p:cNvPr id="327" name="image19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907213" y="1570037"/>
            <a:ext cx="2133601" cy="2044701"/>
          </a:xfrm>
          <a:prstGeom prst="rect">
            <a:avLst/>
          </a:prstGeom>
          <a:ln w="25400"/>
        </p:spPr>
      </p:pic>
      <p:sp>
        <p:nvSpPr>
          <p:cNvPr id="328" name="Shape 328"/>
          <p:cNvSpPr/>
          <p:nvPr/>
        </p:nvSpPr>
        <p:spPr>
          <a:xfrm>
            <a:off x="6908800" y="1573212"/>
            <a:ext cx="2133600" cy="2286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914400">
              <a:spcBef>
                <a:spcPts val="700"/>
              </a:spcBef>
              <a:buClr>
                <a:srgbClr val="FFFFFF"/>
              </a:buClr>
              <a:defRPr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b="1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Current data</a:t>
            </a:r>
          </a:p>
          <a:p>
            <a:pPr defTabSz="914400">
              <a:spcBef>
                <a:spcPts val="700"/>
              </a:spcBef>
              <a:buClr>
                <a:srgbClr val="FFFFFF"/>
              </a:buClr>
              <a:defRPr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4 producers: 100,000 bbl/d</a:t>
            </a:r>
          </a:p>
          <a:p>
            <a:pPr defTabSz="914400">
              <a:spcBef>
                <a:spcPts val="700"/>
              </a:spcBef>
              <a:buClr>
                <a:srgbClr val="FFFFFF"/>
              </a:buClr>
              <a:defRPr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1 CO</a:t>
            </a:r>
            <a:r>
              <a:rPr baseline="-25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2</a:t>
            </a:r>
            <a:r>
              <a: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 injector:  0,5 MM m3/d.</a:t>
            </a:r>
          </a:p>
          <a:p>
            <a:pPr defTabSz="914400">
              <a:spcBef>
                <a:spcPts val="700"/>
              </a:spcBef>
              <a:buClr>
                <a:srgbClr val="FFFFFF"/>
              </a:buClr>
              <a:defRPr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Exported gas : 4,4 MM  m</a:t>
            </a:r>
            <a:r>
              <a:rPr baseline="2999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3</a:t>
            </a:r>
            <a:r>
              <a: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/d (5% CO</a:t>
            </a:r>
            <a:r>
              <a:rPr baseline="-25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2</a:t>
            </a:r>
            <a:r>
              <a: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)</a:t>
            </a:r>
          </a:p>
          <a:p>
            <a:pPr defTabSz="914400">
              <a:spcBef>
                <a:spcPts val="700"/>
              </a:spcBef>
              <a:buClr>
                <a:srgbClr val="FFFFFF"/>
              </a:buClr>
              <a:defRPr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Water Injection started in Oct/12 (WAG)</a:t>
            </a:r>
            <a:endParaRPr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defTabSz="914400">
              <a:spcBef>
                <a:spcPts val="700"/>
              </a:spcBef>
              <a:buClr>
                <a:srgbClr val="FFFFFF"/>
              </a:buClr>
              <a:defRPr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WAG tested in 2013</a:t>
            </a:r>
          </a:p>
        </p:txBody>
      </p:sp>
      <p:sp>
        <p:nvSpPr>
          <p:cNvPr id="329" name="Shape 329"/>
          <p:cNvSpPr/>
          <p:nvPr/>
        </p:nvSpPr>
        <p:spPr>
          <a:xfrm>
            <a:off x="400041" y="256861"/>
            <a:ext cx="7950201" cy="47096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defTabSz="914400">
              <a:buClr>
                <a:srgbClr val="004E57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b="1" i="1" sz="2800">
                <a:solidFill>
                  <a:srgbClr val="004E57"/>
                </a:solidFill>
                <a:uFill>
                  <a:solidFill>
                    <a:srgbClr val="004E57"/>
                  </a:solidFill>
                </a:uFill>
              </a:rPr>
              <a:t>Lula Pilot Production Development </a:t>
            </a:r>
            <a:r>
              <a:rPr b="1" i="1" sz="2800">
                <a:solidFill>
                  <a:srgbClr val="004E57"/>
                </a:solidFill>
                <a:uFill>
                  <a:solidFill>
                    <a:srgbClr val="004E57"/>
                  </a:solidFill>
                </a:uFill>
              </a:rPr>
              <a:t> </a:t>
            </a:r>
          </a:p>
        </p:txBody>
      </p:sp>
      <p:pic>
        <p:nvPicPr>
          <p:cNvPr id="330" name="dropped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366597" y="190500"/>
            <a:ext cx="601495" cy="609600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Shape 331"/>
          <p:cNvSpPr/>
          <p:nvPr/>
        </p:nvSpPr>
        <p:spPr>
          <a:xfrm>
            <a:off x="3365500" y="6464300"/>
            <a:ext cx="5778500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400">
              <a:buClr>
                <a:srgbClr val="000000"/>
              </a:buClr>
              <a:defRPr sz="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Source: SEABRA &amp; GRAVA “</a:t>
            </a:r>
            <a:r>
              <a:rPr>
                <a:hlinkClick r:id="rId8" invalidUrl="" action="" tgtFrame="" tooltip="" history="1" highlightClick="0" endSnd="0"/>
              </a:rPr>
              <a:t>Petrobras’ Offshore CO2 Management – Pre-salt development management</a:t>
            </a:r>
            <a:r>
              <a:t>”, presented at 2014 Side Event COP 20 - Lima, Peru (</a:t>
            </a:r>
            <a:r>
              <a:rPr>
                <a:hlinkClick r:id="rId9" invalidUrl="" action="" tgtFrame="" tooltip="" history="1" highlightClick="0" endSnd="0"/>
              </a:rPr>
              <a:t>http://www.ieaghg.org/docs/presentations/COP_20_-_Side_Event_Petrobras_Public.pdf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41197" y="0"/>
            <a:ext cx="601495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200" y="1117600"/>
            <a:ext cx="7282613" cy="4800600"/>
          </a:xfrm>
          <a:prstGeom prst="rect">
            <a:avLst/>
          </a:prstGeom>
          <a:ln w="12700">
            <a:miter lim="400000"/>
          </a:ln>
        </p:spPr>
      </p:pic>
      <p:sp>
        <p:nvSpPr>
          <p:cNvPr id="335" name="Shape 335"/>
          <p:cNvSpPr/>
          <p:nvPr/>
        </p:nvSpPr>
        <p:spPr>
          <a:xfrm>
            <a:off x="25400" y="6578600"/>
            <a:ext cx="9093200" cy="190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400">
              <a:buClr>
                <a:srgbClr val="000000"/>
              </a:buClr>
              <a:defRPr sz="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Source: HAYASHI, M.Y.,“Brazilian Pre-salt Update May 2015”, presented at Citi Global Energy &amp; Utilities Conference (</a:t>
            </a:r>
            <a:r>
              <a:rPr>
                <a:hlinkClick r:id="rId4" invalidUrl="" action="" tgtFrame="" tooltip="" history="1" highlightClick="0" endSnd="0"/>
              </a:rPr>
              <a:t>http://www.investidorpetrobras.com.br/en/presentations/general-presentations</a:t>
            </a:r>
            <a:r>
              <a:t>)</a:t>
            </a:r>
          </a:p>
        </p:txBody>
      </p:sp>
      <p:sp>
        <p:nvSpPr>
          <p:cNvPr id="336" name="Shape 336"/>
          <p:cNvSpPr/>
          <p:nvPr/>
        </p:nvSpPr>
        <p:spPr>
          <a:xfrm>
            <a:off x="838200" y="3136900"/>
            <a:ext cx="5156200" cy="482600"/>
          </a:xfrm>
          <a:prstGeom prst="rect">
            <a:avLst/>
          </a:prstGeom>
          <a:ln w="25400">
            <a:solidFill>
              <a:srgbClr val="AD3E00"/>
            </a:solidFill>
            <a:miter lim="400000"/>
          </a:ln>
        </p:spPr>
        <p:txBody>
          <a:bodyPr lIns="38100" tIns="38100" rIns="38100" bIns="38100"/>
          <a:lstStyle/>
          <a:p>
            <a:pPr defTabSz="91440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37" name="Shape 337"/>
          <p:cNvSpPr/>
          <p:nvPr/>
        </p:nvSpPr>
        <p:spPr>
          <a:xfrm>
            <a:off x="570586" y="276027"/>
            <a:ext cx="7556501" cy="6766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700" tIns="12700" rIns="12700" bIns="12700" anchor="ctr">
            <a:spAutoFit/>
          </a:bodyPr>
          <a:lstStyle>
            <a:lvl1pPr defTabSz="914400">
              <a:buClr>
                <a:srgbClr val="004E57"/>
              </a:buClr>
              <a:defRPr b="1" i="1" sz="2200">
                <a:solidFill>
                  <a:srgbClr val="004D65"/>
                </a:solidFill>
                <a:uFill>
                  <a:solidFill>
                    <a:srgbClr val="004D65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Petrobras Contribution for Technological Development - OTC 2015 </a:t>
            </a:r>
          </a:p>
        </p:txBody>
      </p:sp>
      <p:sp>
        <p:nvSpPr>
          <p:cNvPr id="338" name="Shape 338"/>
          <p:cNvSpPr/>
          <p:nvPr/>
        </p:nvSpPr>
        <p:spPr>
          <a:xfrm>
            <a:off x="838200" y="2565400"/>
            <a:ext cx="5143500" cy="482600"/>
          </a:xfrm>
          <a:prstGeom prst="rect">
            <a:avLst/>
          </a:prstGeom>
          <a:ln w="25400">
            <a:solidFill>
              <a:srgbClr val="AD3E00"/>
            </a:solidFill>
            <a:miter lim="400000"/>
          </a:ln>
        </p:spPr>
        <p:txBody>
          <a:bodyPr lIns="38100" tIns="38100" rIns="38100" bIns="38100"/>
          <a:lstStyle/>
          <a:p>
            <a:pPr defTabSz="91440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6597" y="190500"/>
            <a:ext cx="601495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3400" y="1117600"/>
            <a:ext cx="7792650" cy="5270500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Shape 342"/>
          <p:cNvSpPr/>
          <p:nvPr/>
        </p:nvSpPr>
        <p:spPr>
          <a:xfrm>
            <a:off x="190500" y="6578600"/>
            <a:ext cx="8674100" cy="190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400">
              <a:buClr>
                <a:srgbClr val="000000"/>
              </a:buClr>
              <a:defRPr sz="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Source: “Petrobras Update Oct 2015”, presented at BTG Pactual VI Latam CEO Conference - New York (</a:t>
            </a:r>
            <a:r>
              <a:rPr>
                <a:hlinkClick r:id="rId4" invalidUrl="" action="" tgtFrame="" tooltip="" history="1" highlightClick="0" endSnd="0"/>
              </a:rPr>
              <a:t>http://www.investidorpetrobras.com.br/en/presentations/general-presentations</a:t>
            </a:r>
            <a:r>
              <a:t>)</a:t>
            </a:r>
          </a:p>
        </p:txBody>
      </p:sp>
      <p:sp>
        <p:nvSpPr>
          <p:cNvPr id="343" name="Shape 343"/>
          <p:cNvSpPr/>
          <p:nvPr/>
        </p:nvSpPr>
        <p:spPr>
          <a:xfrm>
            <a:off x="1625600" y="279400"/>
            <a:ext cx="5816600" cy="42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algn="ctr" defTabSz="914400">
              <a:buClr>
                <a:srgbClr val="000000"/>
              </a:buClr>
              <a:defRPr b="1" i="1" sz="2400">
                <a:solidFill>
                  <a:srgbClr val="004D65"/>
                </a:solidFill>
                <a:uFill>
                  <a:solidFill>
                    <a:srgbClr val="004D65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Pre-Salt Production  Ramp-up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6597" y="190500"/>
            <a:ext cx="601495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7800" y="1041400"/>
            <a:ext cx="8775700" cy="571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7800" y="292100"/>
            <a:ext cx="6248400" cy="660400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Shape 348"/>
          <p:cNvSpPr/>
          <p:nvPr/>
        </p:nvSpPr>
        <p:spPr>
          <a:xfrm>
            <a:off x="190500" y="6578600"/>
            <a:ext cx="8674100" cy="190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400">
              <a:buClr>
                <a:srgbClr val="000000"/>
              </a:buClr>
              <a:defRPr sz="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Source: “Petrobras Update Oct 2015”, presented at BTG Pactual VI Latam CEO Conference - New York,  (</a:t>
            </a:r>
            <a:r>
              <a:rPr>
                <a:hlinkClick r:id="rId5" invalidUrl="" action="" tgtFrame="" tooltip="" history="1" highlightClick="0" endSnd="0"/>
              </a:rPr>
              <a:t>http://www.investidorpetrobras.com.br/en/presentations/general-presentations)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type="title"/>
          </p:nvPr>
        </p:nvSpPr>
        <p:spPr>
          <a:xfrm>
            <a:off x="1263649" y="493712"/>
            <a:ext cx="4748214" cy="749301"/>
          </a:xfrm>
          <a:prstGeom prst="rect">
            <a:avLst/>
          </a:prstGeom>
        </p:spPr>
        <p:txBody>
          <a:bodyPr/>
          <a:lstStyle>
            <a:lvl1pPr>
              <a:defRPr i="1" sz="2800">
                <a:solidFill>
                  <a:srgbClr val="004E57"/>
                </a:solidFill>
                <a:uFill>
                  <a:solidFill>
                    <a:srgbClr val="004E57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i="0" sz="3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i="1" sz="2800">
                <a:solidFill>
                  <a:srgbClr val="004E57"/>
                </a:solidFill>
                <a:uFill>
                  <a:solidFill>
                    <a:srgbClr val="004E57"/>
                  </a:solidFill>
                </a:uFill>
                <a:latin typeface="Arial"/>
                <a:ea typeface="Arial"/>
                <a:cs typeface="Arial"/>
                <a:sym typeface="Arial"/>
              </a:rPr>
              <a:t>Outline</a:t>
            </a:r>
          </a:p>
        </p:txBody>
      </p:sp>
      <p:sp>
        <p:nvSpPr>
          <p:cNvPr id="221" name="Shape 221"/>
          <p:cNvSpPr/>
          <p:nvPr/>
        </p:nvSpPr>
        <p:spPr>
          <a:xfrm>
            <a:off x="1285874" y="2011363"/>
            <a:ext cx="6578601" cy="2654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914400">
              <a:buClr>
                <a:srgbClr val="000000"/>
              </a:buClr>
              <a:buFont typeface="Calibri"/>
              <a:defRPr sz="3200"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2400"/>
              <a:t>Brazilian Oil and Gas Industry at a Glance </a:t>
            </a:r>
          </a:p>
          <a:p>
            <a:pPr defTabSz="914400">
              <a:buClr>
                <a:srgbClr val="000000"/>
              </a:buClr>
              <a:buFont typeface="Calibri"/>
              <a:defRPr sz="2400"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defTabSz="914400">
              <a:buClr>
                <a:srgbClr val="000000"/>
              </a:buClr>
              <a:buFont typeface="Calibri"/>
              <a:defRPr sz="3200"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2400"/>
              <a:t>Pre-Salt Development</a:t>
            </a:r>
          </a:p>
          <a:p>
            <a:pPr defTabSz="914400">
              <a:buClr>
                <a:srgbClr val="000000"/>
              </a:buClr>
              <a:buFont typeface="Calibri"/>
              <a:defRPr sz="2400"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defTabSz="914400">
              <a:buClr>
                <a:srgbClr val="000000"/>
              </a:buClr>
              <a:buFont typeface="Calibri"/>
              <a:defRPr sz="3200"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2400"/>
              <a:t>CO2 Management</a:t>
            </a:r>
          </a:p>
          <a:p>
            <a:pPr defTabSz="914400">
              <a:buClr>
                <a:srgbClr val="000000"/>
              </a:buClr>
              <a:buFont typeface="Calibri"/>
              <a:defRPr sz="2400"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defTabSz="914400">
              <a:buClr>
                <a:srgbClr val="000000"/>
              </a:buClr>
              <a:buFont typeface="Calibri"/>
              <a:defRPr sz="3200"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2400"/>
              <a:t>Final Remarks</a:t>
            </a:r>
          </a:p>
        </p:txBody>
      </p:sp>
      <p:pic>
        <p:nvPicPr>
          <p:cNvPr id="222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6597" y="190500"/>
            <a:ext cx="601495" cy="60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/>
        </p:nvSpPr>
        <p:spPr>
          <a:xfrm>
            <a:off x="327025" y="1920875"/>
            <a:ext cx="8483600" cy="33303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marL="257175" indent="-257175" defTabSz="914400">
              <a:lnSpc>
                <a:spcPct val="115000"/>
              </a:lnSpc>
              <a:spcBef>
                <a:spcPts val="2000"/>
              </a:spcBef>
              <a:buClr>
                <a:srgbClr val="004479"/>
              </a:buClr>
              <a:buSzPct val="85000"/>
              <a:buFont typeface="Arial"/>
              <a:buChar char="•"/>
              <a:defRPr sz="32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2400"/>
              <a:t>&gt; 1 MM tonnes of CO2 injected;</a:t>
            </a:r>
            <a:endParaRPr sz="2400"/>
          </a:p>
          <a:p>
            <a:pPr marL="257175" indent="-257175" defTabSz="914400">
              <a:lnSpc>
                <a:spcPct val="115000"/>
              </a:lnSpc>
              <a:spcBef>
                <a:spcPts val="2000"/>
              </a:spcBef>
              <a:buClr>
                <a:srgbClr val="004479"/>
              </a:buClr>
              <a:buSzPct val="85000"/>
              <a:buFont typeface="Arial"/>
              <a:buChar char="•"/>
              <a:defRPr sz="32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2400"/>
              <a:t>4 production system (FPSOs) at Santos Basin; </a:t>
            </a:r>
            <a:endParaRPr sz="2400"/>
          </a:p>
          <a:p>
            <a:pPr marL="257175" indent="-257175" defTabSz="914400">
              <a:lnSpc>
                <a:spcPct val="115000"/>
              </a:lnSpc>
              <a:spcBef>
                <a:spcPts val="2000"/>
              </a:spcBef>
              <a:buClr>
                <a:srgbClr val="004479"/>
              </a:buClr>
              <a:buSzPct val="85000"/>
              <a:buFont typeface="Arial"/>
              <a:buChar char="•"/>
              <a:defRPr sz="32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2400"/>
              <a:t>Natural gas production between 5 and 6 MMNm3/d with ~20% CO2;</a:t>
            </a:r>
            <a:endParaRPr sz="2400"/>
          </a:p>
          <a:p>
            <a:pPr marL="257175" indent="-257175" defTabSz="914400">
              <a:lnSpc>
                <a:spcPct val="115000"/>
              </a:lnSpc>
              <a:spcBef>
                <a:spcPts val="2000"/>
              </a:spcBef>
              <a:buClr>
                <a:srgbClr val="004479"/>
              </a:buClr>
              <a:buSzPct val="85000"/>
              <a:buFont typeface="Arial"/>
              <a:buChar char="•"/>
              <a:defRPr sz="32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2400"/>
              <a:t>Natural gas pre-treatment and the CO2 separation using membranes are running with success.</a:t>
            </a:r>
          </a:p>
        </p:txBody>
      </p:sp>
      <p:pic>
        <p:nvPicPr>
          <p:cNvPr id="351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6597" y="190500"/>
            <a:ext cx="601495" cy="609600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Shape 352"/>
          <p:cNvSpPr/>
          <p:nvPr>
            <p:ph type="title"/>
          </p:nvPr>
        </p:nvSpPr>
        <p:spPr>
          <a:xfrm>
            <a:off x="704849" y="468312"/>
            <a:ext cx="4748214" cy="749301"/>
          </a:xfrm>
          <a:prstGeom prst="rect">
            <a:avLst/>
          </a:prstGeom>
          <a:ln w="9525"/>
        </p:spPr>
        <p:txBody>
          <a:bodyPr anchor="ctr"/>
          <a:lstStyle>
            <a:lvl1pPr algn="l">
              <a:defRPr b="1" i="1" sz="2800">
                <a:solidFill>
                  <a:srgbClr val="004E57"/>
                </a:solidFill>
                <a:uFill>
                  <a:solidFill>
                    <a:srgbClr val="004E57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i="0" sz="3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i="1" sz="2800">
                <a:solidFill>
                  <a:srgbClr val="004E57"/>
                </a:solidFill>
                <a:uFill>
                  <a:solidFill>
                    <a:srgbClr val="004E57"/>
                  </a:solidFill>
                </a:uFill>
                <a:latin typeface="Arial"/>
                <a:ea typeface="Arial"/>
                <a:cs typeface="Arial"/>
                <a:sym typeface="Arial"/>
              </a:rPr>
              <a:t>Milestones (2015)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/>
          <p:nvPr>
            <p:ph type="title"/>
          </p:nvPr>
        </p:nvSpPr>
        <p:spPr>
          <a:xfrm>
            <a:off x="1263649" y="493712"/>
            <a:ext cx="4748214" cy="749301"/>
          </a:xfrm>
          <a:prstGeom prst="rect">
            <a:avLst/>
          </a:prstGeom>
        </p:spPr>
        <p:txBody>
          <a:bodyPr/>
          <a:lstStyle>
            <a:lvl1pPr>
              <a:defRPr i="1" sz="2800">
                <a:solidFill>
                  <a:srgbClr val="004E57"/>
                </a:solidFill>
                <a:uFill>
                  <a:solidFill>
                    <a:srgbClr val="004E57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i="0" sz="3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i="1" sz="2800">
                <a:solidFill>
                  <a:srgbClr val="004E57"/>
                </a:solidFill>
                <a:uFill>
                  <a:solidFill>
                    <a:srgbClr val="004E57"/>
                  </a:solidFill>
                </a:uFill>
                <a:latin typeface="Arial"/>
                <a:ea typeface="Arial"/>
                <a:cs typeface="Arial"/>
                <a:sym typeface="Arial"/>
              </a:rPr>
              <a:t>Outline</a:t>
            </a:r>
          </a:p>
        </p:txBody>
      </p:sp>
      <p:sp>
        <p:nvSpPr>
          <p:cNvPr id="355" name="Shape 355"/>
          <p:cNvSpPr/>
          <p:nvPr/>
        </p:nvSpPr>
        <p:spPr>
          <a:xfrm>
            <a:off x="1285874" y="2011363"/>
            <a:ext cx="6578601" cy="2654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914400">
              <a:buClr>
                <a:srgbClr val="000000"/>
              </a:buClr>
              <a:buFont typeface="Calibri"/>
              <a:defRPr sz="3200">
                <a:solidFill>
                  <a:srgbClr val="ACACAC">
                    <a:alpha val="42000"/>
                  </a:srgbClr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uFill>
                  <a:solidFill>
                    <a:srgbClr val="ACACAC">
                      <a:alpha val="42000"/>
                    </a:srgbClr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2400">
                <a:solidFill>
                  <a:srgbClr val="A6A6A6">
                    <a:alpha val="42000"/>
                  </a:srgbClr>
                </a:solidFill>
                <a:uFill>
                  <a:solidFill>
                    <a:srgbClr val="A6A6A6">
                      <a:alpha val="42000"/>
                    </a:srgbClr>
                  </a:solidFill>
                </a:uFill>
              </a:rPr>
              <a:t>Brazilian Oil and Gas Industry at a Glance</a:t>
            </a:r>
            <a:r>
              <a:rPr sz="2400"/>
              <a:t> </a:t>
            </a:r>
          </a:p>
          <a:p>
            <a:pPr defTabSz="914400">
              <a:buClr>
                <a:srgbClr val="000000"/>
              </a:buClr>
              <a:buFont typeface="Calibri"/>
              <a:defRPr sz="2400"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defTabSz="914400">
              <a:buClr>
                <a:srgbClr val="000000"/>
              </a:buClr>
              <a:buFont typeface="Calibri"/>
              <a:defRPr sz="3200">
                <a:solidFill>
                  <a:srgbClr val="A8A8A8">
                    <a:alpha val="42000"/>
                  </a:srgbClr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uFill>
                  <a:solidFill>
                    <a:srgbClr val="A8A8A8">
                      <a:alpha val="42000"/>
                    </a:srgbClr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2400"/>
              <a:t>Pre-Salt Development</a:t>
            </a:r>
          </a:p>
          <a:p>
            <a:pPr defTabSz="914400">
              <a:buClr>
                <a:srgbClr val="000000"/>
              </a:buClr>
              <a:buFont typeface="Calibri"/>
              <a:defRPr sz="2400"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defTabSz="914400">
              <a:buClr>
                <a:srgbClr val="000000"/>
              </a:buClr>
              <a:buFont typeface="Calibri"/>
              <a:defRPr sz="3200">
                <a:solidFill>
                  <a:srgbClr val="B0B0B0">
                    <a:alpha val="42000"/>
                  </a:srgbClr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uFill>
                  <a:solidFill>
                    <a:srgbClr val="B0B0B0">
                      <a:alpha val="42000"/>
                    </a:srgbClr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2400"/>
              <a:t>CO2 Management</a:t>
            </a:r>
          </a:p>
          <a:p>
            <a:pPr defTabSz="914400">
              <a:buClr>
                <a:srgbClr val="000000"/>
              </a:buClr>
              <a:buFont typeface="Calibri"/>
              <a:defRPr sz="2400">
                <a:solidFill>
                  <a:srgbClr val="A9A9A9">
                    <a:alpha val="42000"/>
                  </a:srgbClr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uFill>
                  <a:solidFill>
                    <a:srgbClr val="A9A9A9">
                      <a:alpha val="42000"/>
                    </a:srgbClr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defTabSz="914400">
              <a:buClr>
                <a:srgbClr val="000000"/>
              </a:buClr>
              <a:buFont typeface="Calibri"/>
              <a:defRPr sz="3200"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2400"/>
              <a:t>Final Remarks</a:t>
            </a:r>
          </a:p>
        </p:txBody>
      </p:sp>
      <p:pic>
        <p:nvPicPr>
          <p:cNvPr id="356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6597" y="190500"/>
            <a:ext cx="601495" cy="60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/>
        </p:nvSpPr>
        <p:spPr>
          <a:xfrm>
            <a:off x="728949" y="393478"/>
            <a:ext cx="2519934" cy="4709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ctr" defTabSz="914400">
              <a:buClr>
                <a:srgbClr val="004E57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b="1" i="1" sz="2800">
                <a:solidFill>
                  <a:srgbClr val="004E57"/>
                </a:solidFill>
                <a:uFill>
                  <a:solidFill>
                    <a:srgbClr val="004E57"/>
                  </a:solidFill>
                </a:uFill>
              </a:rPr>
              <a:t>Final</a:t>
            </a:r>
            <a:r>
              <a:rPr b="1" sz="2800">
                <a:solidFill>
                  <a:srgbClr val="5B7500"/>
                </a:solidFill>
                <a:uFill>
                  <a:solidFill>
                    <a:srgbClr val="5B7500"/>
                  </a:solidFill>
                </a:uFill>
              </a:rPr>
              <a:t> </a:t>
            </a:r>
            <a:r>
              <a:rPr b="1" i="1" sz="2800">
                <a:solidFill>
                  <a:srgbClr val="004E57"/>
                </a:solidFill>
                <a:uFill>
                  <a:solidFill>
                    <a:srgbClr val="004E57"/>
                  </a:solidFill>
                </a:uFill>
              </a:rPr>
              <a:t>Remarks</a:t>
            </a:r>
          </a:p>
        </p:txBody>
      </p:sp>
      <p:sp>
        <p:nvSpPr>
          <p:cNvPr id="359" name="Shape 359"/>
          <p:cNvSpPr/>
          <p:nvPr/>
        </p:nvSpPr>
        <p:spPr>
          <a:xfrm>
            <a:off x="327025" y="2035175"/>
            <a:ext cx="8483600" cy="246131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marL="257175" indent="-257175" defTabSz="914400">
              <a:lnSpc>
                <a:spcPct val="115000"/>
              </a:lnSpc>
              <a:spcBef>
                <a:spcPts val="2000"/>
              </a:spcBef>
              <a:buClr>
                <a:srgbClr val="004479"/>
              </a:buClr>
              <a:buSzPct val="85000"/>
              <a:buFont typeface="Arial"/>
              <a:buChar char="•"/>
              <a:defRPr sz="32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2400"/>
              <a:t>Petrobras and partners are committed  to reduce the  emissions related to the CO</a:t>
            </a:r>
            <a:r>
              <a:rPr baseline="-25000" sz="2400"/>
              <a:t>2</a:t>
            </a:r>
            <a:r>
              <a:rPr sz="2400"/>
              <a:t> produced with the hydrocarbons in the Santos Pre-salt cluster; </a:t>
            </a:r>
          </a:p>
          <a:p>
            <a:pPr marL="257175" indent="-257175" defTabSz="914400">
              <a:lnSpc>
                <a:spcPct val="115000"/>
              </a:lnSpc>
              <a:spcBef>
                <a:spcPts val="2000"/>
              </a:spcBef>
              <a:buClr>
                <a:srgbClr val="004479"/>
              </a:buClr>
              <a:buSzPct val="85000"/>
              <a:buFont typeface="Arial"/>
              <a:buChar char="•"/>
              <a:defRPr sz="32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2400"/>
              <a:t>Technology is the key factor to address the changing energy environment.</a:t>
            </a:r>
          </a:p>
        </p:txBody>
      </p:sp>
      <p:pic>
        <p:nvPicPr>
          <p:cNvPr id="360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6597" y="190500"/>
            <a:ext cx="601495" cy="60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899">
        <p:fade thruBlk="1"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image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5400"/>
        </p:spPr>
      </p:pic>
      <p:sp>
        <p:nvSpPr>
          <p:cNvPr id="363" name="Shape 363"/>
          <p:cNvSpPr/>
          <p:nvPr/>
        </p:nvSpPr>
        <p:spPr>
          <a:xfrm>
            <a:off x="8731" y="2035175"/>
            <a:ext cx="3606801" cy="749300"/>
          </a:xfrm>
          <a:prstGeom prst="rect">
            <a:avLst/>
          </a:prstGeom>
          <a:solidFill>
            <a:srgbClr val="FFFFFF"/>
          </a:solidFill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400">
              <a:spcBef>
                <a:spcPts val="1400"/>
              </a:spcBef>
              <a:buClr>
                <a:srgbClr val="004479"/>
              </a:buClr>
              <a:buFont typeface="Tahoma"/>
              <a:defRPr sz="1800">
                <a:effectLst>
                  <a:outerShdw sx="100000" sy="100000" kx="0" ky="0" algn="b" rotWithShape="0" blurRad="12700" dist="17961" dir="2700000">
                    <a:srgbClr val="3D6185"/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400">
                <a:solidFill>
                  <a:srgbClr val="004479"/>
                </a:solidFill>
                <a:uFill>
                  <a:solidFill>
                    <a:srgbClr val="004479"/>
                  </a:solidFill>
                </a:uFill>
                <a:latin typeface="Tahoma"/>
                <a:ea typeface="Tahoma"/>
                <a:cs typeface="Tahoma"/>
                <a:sym typeface="Tahoma"/>
              </a:rPr>
              <a:t>Paulo Negrais Seabra</a:t>
            </a:r>
          </a:p>
          <a:p>
            <a:pPr algn="ctr" defTabSz="914400">
              <a:spcBef>
                <a:spcPts val="900"/>
              </a:spcBef>
              <a:buClr>
                <a:srgbClr val="004479"/>
              </a:buClr>
              <a:buFont typeface="Tahoma"/>
              <a:defRPr sz="18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z="1200">
                <a:solidFill>
                  <a:srgbClr val="004479"/>
                </a:solidFill>
                <a:uFill>
                  <a:solidFill>
                    <a:srgbClr val="004479"/>
                  </a:solidFill>
                </a:uFill>
                <a:hlinkClick r:id="rId3" invalidUrl="" action="" tgtFrame="" tooltip="" history="1" highlightClick="0" endSnd="0"/>
              </a:rPr>
              <a:t>negrais2010@gmail.com</a:t>
            </a:r>
            <a:r>
              <a:rPr sz="1200">
                <a:solidFill>
                  <a:srgbClr val="004479"/>
                </a:solidFill>
                <a:uFill>
                  <a:solidFill>
                    <a:srgbClr val="004479"/>
                  </a:solidFill>
                </a:uFill>
              </a:rPr>
              <a:t>   +55 21 996447979</a:t>
            </a:r>
          </a:p>
        </p:txBody>
      </p:sp>
      <p:sp>
        <p:nvSpPr>
          <p:cNvPr id="364" name="Shape 364"/>
          <p:cNvSpPr/>
          <p:nvPr/>
        </p:nvSpPr>
        <p:spPr>
          <a:xfrm>
            <a:off x="2767013" y="5803900"/>
            <a:ext cx="3591422" cy="8128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" dist="17961" dir="2700000">
              <a:srgbClr val="3D6185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 defTabSz="914400">
              <a:buClr>
                <a:srgbClr val="FFFFFF"/>
              </a:buClr>
              <a:defRPr b="1" i="1" sz="4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 b="0" i="0">
                <a:latin typeface="Arial"/>
                <a:ea typeface="Arial"/>
                <a:cs typeface="Arial"/>
                <a:sym typeface="Arial"/>
              </a:defRPr>
            </a:pPr>
            <a:r>
              <a:rPr b="1" i="1">
                <a:latin typeface="+mn-lt"/>
                <a:ea typeface="+mn-ea"/>
                <a:cs typeface="+mn-cs"/>
                <a:sym typeface="Helvetica"/>
              </a:rPr>
              <a:t>Thank you!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type="title"/>
          </p:nvPr>
        </p:nvSpPr>
        <p:spPr>
          <a:xfrm>
            <a:off x="1263649" y="493712"/>
            <a:ext cx="4748214" cy="749301"/>
          </a:xfrm>
          <a:prstGeom prst="rect">
            <a:avLst/>
          </a:prstGeom>
        </p:spPr>
        <p:txBody>
          <a:bodyPr/>
          <a:lstStyle>
            <a:lvl1pPr>
              <a:defRPr i="1" sz="2800">
                <a:solidFill>
                  <a:srgbClr val="004E57"/>
                </a:solidFill>
                <a:uFill>
                  <a:solidFill>
                    <a:srgbClr val="004E57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i="0" sz="3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i="1" sz="2800">
                <a:solidFill>
                  <a:srgbClr val="004E57"/>
                </a:solidFill>
                <a:uFill>
                  <a:solidFill>
                    <a:srgbClr val="004E57"/>
                  </a:solidFill>
                </a:uFill>
                <a:latin typeface="Arial"/>
                <a:ea typeface="Arial"/>
                <a:cs typeface="Arial"/>
                <a:sym typeface="Arial"/>
              </a:rPr>
              <a:t>Outline</a:t>
            </a:r>
          </a:p>
        </p:txBody>
      </p:sp>
      <p:sp>
        <p:nvSpPr>
          <p:cNvPr id="225" name="Shape 225"/>
          <p:cNvSpPr/>
          <p:nvPr/>
        </p:nvSpPr>
        <p:spPr>
          <a:xfrm>
            <a:off x="1285874" y="2011363"/>
            <a:ext cx="6578601" cy="2654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914400">
              <a:buClr>
                <a:srgbClr val="000000"/>
              </a:buClr>
              <a:buFont typeface="Calibri"/>
              <a:defRPr sz="3200"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2400"/>
              <a:t>Brazilian Oil and Gas Industry at a Glance </a:t>
            </a:r>
          </a:p>
          <a:p>
            <a:pPr defTabSz="914400">
              <a:buClr>
                <a:srgbClr val="000000"/>
              </a:buClr>
              <a:buFont typeface="Calibri"/>
              <a:defRPr sz="2400"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defTabSz="914400">
              <a:buClr>
                <a:srgbClr val="000000"/>
              </a:buClr>
              <a:buFont typeface="Calibri"/>
              <a:defRPr sz="3200">
                <a:solidFill>
                  <a:srgbClr val="B0B0B0">
                    <a:alpha val="42000"/>
                  </a:srgbClr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uFill>
                  <a:solidFill>
                    <a:srgbClr val="B0B0B0">
                      <a:alpha val="42000"/>
                    </a:srgbClr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2400"/>
              <a:t>Pre-Salt Development</a:t>
            </a:r>
          </a:p>
          <a:p>
            <a:pPr defTabSz="914400">
              <a:buClr>
                <a:srgbClr val="000000"/>
              </a:buClr>
              <a:buFont typeface="Calibri"/>
              <a:defRPr sz="2400">
                <a:solidFill>
                  <a:srgbClr val="B0B0B0">
                    <a:alpha val="42000"/>
                  </a:srgbClr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uFill>
                  <a:solidFill>
                    <a:srgbClr val="B0B0B0">
                      <a:alpha val="42000"/>
                    </a:srgbClr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defTabSz="914400">
              <a:buClr>
                <a:srgbClr val="000000"/>
              </a:buClr>
              <a:buFont typeface="Calibri"/>
              <a:defRPr sz="3200">
                <a:solidFill>
                  <a:srgbClr val="B0B0B0">
                    <a:alpha val="42000"/>
                  </a:srgbClr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uFill>
                  <a:solidFill>
                    <a:srgbClr val="B0B0B0">
                      <a:alpha val="42000"/>
                    </a:srgbClr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2400"/>
              <a:t>CO2 Management</a:t>
            </a:r>
          </a:p>
          <a:p>
            <a:pPr defTabSz="914400">
              <a:buClr>
                <a:srgbClr val="000000"/>
              </a:buClr>
              <a:buFont typeface="Calibri"/>
              <a:defRPr sz="2400">
                <a:solidFill>
                  <a:srgbClr val="B0B0B0">
                    <a:alpha val="42000"/>
                  </a:srgbClr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uFill>
                  <a:solidFill>
                    <a:srgbClr val="B0B0B0">
                      <a:alpha val="42000"/>
                    </a:srgbClr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defTabSz="914400">
              <a:buClr>
                <a:srgbClr val="000000"/>
              </a:buClr>
              <a:buFont typeface="Calibri"/>
              <a:defRPr sz="3200">
                <a:solidFill>
                  <a:srgbClr val="B0B0B0">
                    <a:alpha val="42000"/>
                  </a:srgbClr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uFill>
                  <a:solidFill>
                    <a:srgbClr val="B0B0B0">
                      <a:alpha val="42000"/>
                    </a:srgbClr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2400"/>
              <a:t>Final Remarks</a:t>
            </a:r>
          </a:p>
        </p:txBody>
      </p:sp>
      <p:pic>
        <p:nvPicPr>
          <p:cNvPr id="226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6597" y="190500"/>
            <a:ext cx="601495" cy="60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899">
        <p:fade thruBlk="1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6597" y="190500"/>
            <a:ext cx="601495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5300" y="1485686"/>
            <a:ext cx="8153400" cy="4800814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hape 230"/>
          <p:cNvSpPr/>
          <p:nvPr/>
        </p:nvSpPr>
        <p:spPr>
          <a:xfrm>
            <a:off x="190500" y="6578600"/>
            <a:ext cx="8674100" cy="190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400">
              <a:buClr>
                <a:srgbClr val="000000"/>
              </a:buClr>
              <a:defRPr sz="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Source: “Petrobras Update Oct 2015”, presented at BTG Pactual VI Latam CEO Conference - New York, (</a:t>
            </a:r>
            <a:r>
              <a:rPr>
                <a:hlinkClick r:id="rId4" invalidUrl="" action="" tgtFrame="" tooltip="" history="1" highlightClick="0" endSnd="0"/>
              </a:rPr>
              <a:t>http://www.investidorpetrobras.com.br/en/presentations/general-presentations</a:t>
            </a:r>
            <a:r>
              <a:t>)</a:t>
            </a:r>
          </a:p>
        </p:txBody>
      </p:sp>
      <p:sp>
        <p:nvSpPr>
          <p:cNvPr id="231" name="Shape 231"/>
          <p:cNvSpPr/>
          <p:nvPr/>
        </p:nvSpPr>
        <p:spPr>
          <a:xfrm>
            <a:off x="1625600" y="558800"/>
            <a:ext cx="5816600" cy="42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algn="ctr" defTabSz="914400">
              <a:buClr>
                <a:srgbClr val="000000"/>
              </a:buClr>
              <a:defRPr b="1" i="1" sz="2400">
                <a:solidFill>
                  <a:srgbClr val="004D65"/>
                </a:solidFill>
                <a:uFill>
                  <a:solidFill>
                    <a:srgbClr val="004D65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Evolution of Brazilian Oil Production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899">
        <p:fade thruBlk="1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6597" y="190500"/>
            <a:ext cx="601495" cy="609600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Shape 234"/>
          <p:cNvSpPr/>
          <p:nvPr/>
        </p:nvSpPr>
        <p:spPr>
          <a:xfrm>
            <a:off x="190500" y="6578600"/>
            <a:ext cx="8674100" cy="190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400">
              <a:buClr>
                <a:srgbClr val="000000"/>
              </a:buClr>
              <a:defRPr sz="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Source: Brazilian National Agency of Petroleum, Natural Gas and Biofuels (ANP), “Statistical Yearbook 2015” (</a:t>
            </a:r>
            <a:r>
              <a:rPr>
                <a:hlinkClick r:id="rId3" invalidUrl="" action="" tgtFrame="" tooltip="" history="1" highlightClick="0" endSnd="0"/>
              </a:rPr>
              <a:t>http://www.anp.gov.br/?id=548)</a:t>
            </a:r>
          </a:p>
        </p:txBody>
      </p:sp>
      <p:pic>
        <p:nvPicPr>
          <p:cNvPr id="235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85900" y="1524264"/>
            <a:ext cx="6159500" cy="4154455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Shape 236"/>
          <p:cNvSpPr/>
          <p:nvPr/>
        </p:nvSpPr>
        <p:spPr>
          <a:xfrm>
            <a:off x="1663700" y="571500"/>
            <a:ext cx="5816600" cy="42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algn="ctr" defTabSz="914400">
              <a:buClr>
                <a:srgbClr val="000000"/>
              </a:buClr>
              <a:defRPr b="1" i="1" sz="2400">
                <a:solidFill>
                  <a:srgbClr val="004D65"/>
                </a:solidFill>
                <a:uFill>
                  <a:solidFill>
                    <a:srgbClr val="004D65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Brazilian Annual Oil Production  - 2014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title"/>
          </p:nvPr>
        </p:nvSpPr>
        <p:spPr>
          <a:xfrm>
            <a:off x="1263649" y="493712"/>
            <a:ext cx="4748214" cy="749301"/>
          </a:xfrm>
          <a:prstGeom prst="rect">
            <a:avLst/>
          </a:prstGeom>
        </p:spPr>
        <p:txBody>
          <a:bodyPr/>
          <a:lstStyle>
            <a:lvl1pPr>
              <a:defRPr i="1" sz="2800">
                <a:solidFill>
                  <a:srgbClr val="004E57"/>
                </a:solidFill>
                <a:uFill>
                  <a:solidFill>
                    <a:srgbClr val="004E57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i="0" sz="3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i="1" sz="2800">
                <a:solidFill>
                  <a:srgbClr val="004E57"/>
                </a:solidFill>
                <a:uFill>
                  <a:solidFill>
                    <a:srgbClr val="004E57"/>
                  </a:solidFill>
                </a:uFill>
                <a:latin typeface="Arial"/>
                <a:ea typeface="Arial"/>
                <a:cs typeface="Arial"/>
                <a:sym typeface="Arial"/>
              </a:rPr>
              <a:t>Outline</a:t>
            </a:r>
          </a:p>
        </p:txBody>
      </p:sp>
      <p:sp>
        <p:nvSpPr>
          <p:cNvPr id="239" name="Shape 239"/>
          <p:cNvSpPr/>
          <p:nvPr/>
        </p:nvSpPr>
        <p:spPr>
          <a:xfrm>
            <a:off x="1285874" y="2011363"/>
            <a:ext cx="6578601" cy="2654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914400">
              <a:buClr>
                <a:srgbClr val="000000"/>
              </a:buClr>
              <a:buFont typeface="Calibri"/>
              <a:defRPr sz="3200">
                <a:solidFill>
                  <a:srgbClr val="ACACAC">
                    <a:alpha val="42000"/>
                  </a:srgbClr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uFill>
                  <a:solidFill>
                    <a:srgbClr val="ACACAC">
                      <a:alpha val="42000"/>
                    </a:srgbClr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2400">
                <a:solidFill>
                  <a:srgbClr val="A6A6A6">
                    <a:alpha val="42000"/>
                  </a:srgbClr>
                </a:solidFill>
                <a:uFill>
                  <a:solidFill>
                    <a:srgbClr val="A6A6A6">
                      <a:alpha val="42000"/>
                    </a:srgbClr>
                  </a:solidFill>
                </a:uFill>
              </a:rPr>
              <a:t>Brazilian Oil and Gas Industry at a Glance</a:t>
            </a:r>
            <a:r>
              <a:rPr sz="2400"/>
              <a:t> </a:t>
            </a:r>
          </a:p>
          <a:p>
            <a:pPr defTabSz="914400">
              <a:buClr>
                <a:srgbClr val="000000"/>
              </a:buClr>
              <a:buFont typeface="Calibri"/>
              <a:defRPr sz="2400"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defTabSz="914400">
              <a:buClr>
                <a:srgbClr val="000000"/>
              </a:buClr>
              <a:buFont typeface="Calibri"/>
              <a:defRPr sz="3200"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2400"/>
              <a:t>Pre-Salt Development</a:t>
            </a:r>
          </a:p>
          <a:p>
            <a:pPr defTabSz="914400">
              <a:buClr>
                <a:srgbClr val="000000"/>
              </a:buClr>
              <a:buFont typeface="Calibri"/>
              <a:defRPr sz="2400"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defTabSz="914400">
              <a:buClr>
                <a:srgbClr val="000000"/>
              </a:buClr>
              <a:buFont typeface="Calibri"/>
              <a:defRPr sz="3200">
                <a:solidFill>
                  <a:srgbClr val="A9A9A9">
                    <a:alpha val="42000"/>
                  </a:srgbClr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uFill>
                  <a:solidFill>
                    <a:srgbClr val="A9A9A9">
                      <a:alpha val="42000"/>
                    </a:srgbClr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2400"/>
              <a:t>CO2 Management</a:t>
            </a:r>
          </a:p>
          <a:p>
            <a:pPr defTabSz="914400">
              <a:buClr>
                <a:srgbClr val="000000"/>
              </a:buClr>
              <a:buFont typeface="Calibri"/>
              <a:defRPr sz="2400">
                <a:solidFill>
                  <a:srgbClr val="A9A9A9">
                    <a:alpha val="42000"/>
                  </a:srgbClr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uFill>
                  <a:solidFill>
                    <a:srgbClr val="A9A9A9">
                      <a:alpha val="42000"/>
                    </a:srgbClr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defTabSz="914400">
              <a:buClr>
                <a:srgbClr val="000000"/>
              </a:buClr>
              <a:buFont typeface="Calibri"/>
              <a:defRPr sz="3200">
                <a:solidFill>
                  <a:srgbClr val="A9A9A9">
                    <a:alpha val="42000"/>
                  </a:srgbClr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uFill>
                  <a:solidFill>
                    <a:srgbClr val="A9A9A9">
                      <a:alpha val="42000"/>
                    </a:srgbClr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2400"/>
              <a:t>Final Remarks</a:t>
            </a:r>
          </a:p>
        </p:txBody>
      </p:sp>
      <p:pic>
        <p:nvPicPr>
          <p:cNvPr id="240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6597" y="190500"/>
            <a:ext cx="601495" cy="60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5932" y="2260600"/>
            <a:ext cx="7443159" cy="4241800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Shape 243"/>
          <p:cNvSpPr/>
          <p:nvPr/>
        </p:nvSpPr>
        <p:spPr>
          <a:xfrm>
            <a:off x="25400" y="6578600"/>
            <a:ext cx="9093200" cy="190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400">
              <a:buClr>
                <a:srgbClr val="000000"/>
              </a:buClr>
              <a:defRPr sz="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Source: HAYASHI, M.Y.,“Brazilian Pre-salt Update May 2015”, presented at Citi Global Energy &amp; Utilities Conference (</a:t>
            </a:r>
            <a:r>
              <a:rPr>
                <a:hlinkClick r:id="rId3" invalidUrl="" action="" tgtFrame="" tooltip="" history="1" highlightClick="0" endSnd="0"/>
              </a:rPr>
              <a:t>http://www.investidorpetrobras.com.br/en/presentations/general-presentations</a:t>
            </a:r>
            <a:r>
              <a:t>)</a:t>
            </a:r>
          </a:p>
        </p:txBody>
      </p:sp>
      <p:pic>
        <p:nvPicPr>
          <p:cNvPr id="244" name="dropped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66597" y="190500"/>
            <a:ext cx="601495" cy="609600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Shape 245"/>
          <p:cNvSpPr/>
          <p:nvPr>
            <p:ph type="title"/>
          </p:nvPr>
        </p:nvSpPr>
        <p:spPr>
          <a:xfrm>
            <a:off x="1111249" y="23812"/>
            <a:ext cx="4748214" cy="749301"/>
          </a:xfrm>
          <a:prstGeom prst="rect">
            <a:avLst/>
          </a:prstGeom>
          <a:ln w="9525"/>
        </p:spPr>
        <p:txBody>
          <a:bodyPr anchor="ctr"/>
          <a:lstStyle>
            <a:lvl1pPr algn="l">
              <a:defRPr b="1" i="1" sz="2800">
                <a:solidFill>
                  <a:srgbClr val="004E57"/>
                </a:solidFill>
                <a:uFill>
                  <a:solidFill>
                    <a:srgbClr val="004E57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i="0" sz="3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i="1" sz="2800">
                <a:solidFill>
                  <a:srgbClr val="004E57"/>
                </a:solidFill>
                <a:uFill>
                  <a:solidFill>
                    <a:srgbClr val="004E57"/>
                  </a:solidFill>
                </a:uFill>
                <a:latin typeface="Arial"/>
                <a:ea typeface="Arial"/>
                <a:cs typeface="Arial"/>
                <a:sym typeface="Arial"/>
              </a:rPr>
              <a:t>Pre-Salt</a:t>
            </a:r>
          </a:p>
        </p:txBody>
      </p:sp>
      <p:sp>
        <p:nvSpPr>
          <p:cNvPr id="246" name="Shape 246"/>
          <p:cNvSpPr/>
          <p:nvPr/>
        </p:nvSpPr>
        <p:spPr>
          <a:xfrm>
            <a:off x="901700" y="698500"/>
            <a:ext cx="7543800" cy="1790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914400">
              <a:lnSpc>
                <a:spcPct val="110000"/>
              </a:lnSpc>
              <a:buClr>
                <a:srgbClr val="000000"/>
              </a:buClr>
              <a:defRPr sz="1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600"/>
              <a:t>•</a:t>
            </a:r>
            <a:r>
              <a:t> Huge reservoirs (carbonates) of oil and natural gas (recoverable reserves of 8.3 billion BOE);</a:t>
            </a:r>
          </a:p>
          <a:p>
            <a:pPr defTabSz="914400">
              <a:lnSpc>
                <a:spcPct val="110000"/>
              </a:lnSpc>
              <a:buClr>
                <a:srgbClr val="000000"/>
              </a:buClr>
              <a:defRPr sz="1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600"/>
              <a:t>• </a:t>
            </a:r>
            <a:r>
              <a:t>Between 5,000 and 7,000 m below sea level;</a:t>
            </a:r>
          </a:p>
          <a:p>
            <a:pPr defTabSz="914400">
              <a:lnSpc>
                <a:spcPct val="110000"/>
              </a:lnSpc>
              <a:buClr>
                <a:srgbClr val="000000"/>
              </a:buClr>
              <a:defRPr sz="1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600"/>
              <a:t>• ~ </a:t>
            </a:r>
            <a:r>
              <a:t>300 km off the coast;</a:t>
            </a:r>
          </a:p>
          <a:p>
            <a:pPr defTabSz="914400">
              <a:lnSpc>
                <a:spcPct val="110000"/>
              </a:lnSpc>
              <a:buClr>
                <a:srgbClr val="000000"/>
              </a:buClr>
              <a:defRPr sz="1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600"/>
              <a:t>• </a:t>
            </a:r>
            <a:r>
              <a:t>Water depth ~ 2,000 m;</a:t>
            </a:r>
          </a:p>
          <a:p>
            <a:pPr defTabSz="914400">
              <a:lnSpc>
                <a:spcPct val="110000"/>
              </a:lnSpc>
              <a:buClr>
                <a:srgbClr val="000000"/>
              </a:buClr>
              <a:defRPr sz="1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600"/>
              <a:t>• </a:t>
            </a:r>
            <a:r>
              <a:t>Salt layer with more than 2,000 m thick, in some areas;</a:t>
            </a:r>
          </a:p>
          <a:p>
            <a:pPr defTabSz="914400">
              <a:lnSpc>
                <a:spcPct val="110000"/>
              </a:lnSpc>
              <a:buClr>
                <a:srgbClr val="000000"/>
              </a:buClr>
              <a:defRPr sz="1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600"/>
              <a:t>• </a:t>
            </a:r>
            <a:r>
              <a:t>Light oil (30° API), hight GOR (&gt; 200), and valiable CO2 content (between 1 and 20%)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899">
        <p:fade thruBlk="1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image10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69962"/>
            <a:ext cx="9144000" cy="53006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1" name="Group 251"/>
          <p:cNvGrpSpPr/>
          <p:nvPr/>
        </p:nvGrpSpPr>
        <p:grpSpPr>
          <a:xfrm>
            <a:off x="1841500" y="798512"/>
            <a:ext cx="800100" cy="4610101"/>
            <a:chOff x="0" y="0"/>
            <a:chExt cx="800100" cy="4610100"/>
          </a:xfrm>
        </p:grpSpPr>
        <p:sp>
          <p:nvSpPr>
            <p:cNvPr id="249" name="Shape 249"/>
            <p:cNvSpPr/>
            <p:nvPr/>
          </p:nvSpPr>
          <p:spPr>
            <a:xfrm flipV="1">
              <a:off x="42862" y="0"/>
              <a:ext cx="647701" cy="267903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0" y="3800195"/>
              <a:ext cx="800100" cy="80990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  <p:pic>
        <p:nvPicPr>
          <p:cNvPr id="252" name="image11.jp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6187" y="798512"/>
            <a:ext cx="6407151" cy="4475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droppedImage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66125" y="190500"/>
            <a:ext cx="601663" cy="609600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Shape 254"/>
          <p:cNvSpPr/>
          <p:nvPr/>
        </p:nvSpPr>
        <p:spPr>
          <a:xfrm>
            <a:off x="242887" y="53975"/>
            <a:ext cx="3263901" cy="496367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914400">
              <a:buClr>
                <a:srgbClr val="004E57"/>
              </a:buClr>
              <a:buFont typeface="Arial"/>
              <a:defRPr b="1" i="1" sz="2800">
                <a:solidFill>
                  <a:srgbClr val="004E57"/>
                </a:solidFill>
                <a:uFill>
                  <a:solidFill>
                    <a:srgbClr val="004E57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Pre-Salt Province</a:t>
            </a:r>
          </a:p>
        </p:txBody>
      </p:sp>
      <p:sp>
        <p:nvSpPr>
          <p:cNvPr id="255" name="Shape 255"/>
          <p:cNvSpPr/>
          <p:nvPr/>
        </p:nvSpPr>
        <p:spPr>
          <a:xfrm>
            <a:off x="228600" y="6578600"/>
            <a:ext cx="868680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defRPr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600">
                <a:latin typeface="Arial"/>
                <a:ea typeface="Arial"/>
                <a:cs typeface="Arial"/>
                <a:sym typeface="Arial"/>
              </a:rPr>
              <a:t>Source: SEABRA &amp; GRAVA “</a:t>
            </a:r>
            <a:r>
              <a:rPr sz="600" u="sng">
                <a:solidFill>
                  <a:srgbClr val="00A8AA"/>
                </a:solidFill>
                <a:uFill>
                  <a:solidFill>
                    <a:srgbClr val="00A8AA"/>
                  </a:solidFill>
                </a:uFill>
                <a:latin typeface="Arial"/>
                <a:ea typeface="Arial"/>
                <a:cs typeface="Arial"/>
                <a:sym typeface="Arial"/>
                <a:hlinkClick r:id="rId5" invalidUrl="" action="" tgtFrame="" tooltip="" history="1" highlightClick="0" endSnd="0"/>
              </a:rPr>
              <a:t>Petrobras’ Offshore CO2 Management – Pre-salt development management</a:t>
            </a:r>
            <a:r>
              <a:rPr sz="600">
                <a:latin typeface="Arial"/>
                <a:ea typeface="Arial"/>
                <a:cs typeface="Arial"/>
                <a:sym typeface="Arial"/>
              </a:rPr>
              <a:t>”, presented at 2014 COP 20 Side Event - Lima, Peru (</a:t>
            </a:r>
            <a:r>
              <a:rPr sz="600" u="sng">
                <a:latin typeface="Arial"/>
                <a:ea typeface="Arial"/>
                <a:cs typeface="Arial"/>
                <a:sym typeface="Arial"/>
              </a:rPr>
              <a:t>http</a:t>
            </a:r>
            <a:r>
              <a:rPr sz="600">
                <a:latin typeface="Arial"/>
                <a:ea typeface="Arial"/>
                <a:cs typeface="Arial"/>
                <a:sym typeface="Arial"/>
              </a:rPr>
              <a:t>://www.ieaghg.org/docs/presentations/COP_20_-_Side_Event_Petrobr</a:t>
            </a:r>
            <a:r>
              <a:rPr sz="600" u="sng">
                <a:solidFill>
                  <a:srgbClr val="00A8AA"/>
                </a:solidFill>
                <a:uFill>
                  <a:solidFill>
                    <a:srgbClr val="00A8AA"/>
                  </a:solidFill>
                </a:uFill>
                <a:latin typeface="Arial"/>
                <a:ea typeface="Arial"/>
                <a:cs typeface="Arial"/>
                <a:sym typeface="Arial"/>
                <a:hlinkClick r:id="rId6" invalidUrl="" action="" tgtFrame="" tooltip="" history="1" highlightClick="0" endSnd="0"/>
              </a:rPr>
              <a:t>as_Public.pdf)</a:t>
            </a:r>
          </a:p>
        </p:txBody>
      </p:sp>
      <p:sp>
        <p:nvSpPr>
          <p:cNvPr id="256" name="Shape 256"/>
          <p:cNvSpPr/>
          <p:nvPr/>
        </p:nvSpPr>
        <p:spPr>
          <a:xfrm>
            <a:off x="444500" y="5778500"/>
            <a:ext cx="8177318" cy="21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914400">
              <a:buClr>
                <a:srgbClr val="EBEBEB"/>
              </a:buClr>
              <a:buFont typeface="Arial"/>
              <a:defRPr sz="1500">
                <a:solidFill>
                  <a:srgbClr val="EBEBEB"/>
                </a:solidFill>
                <a:uFill>
                  <a:solidFill>
                    <a:srgbClr val="EBEBEB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Total area = 149,000 km2; area already under concession= 30.6%; 26.6% with Petrobras interest</a:t>
            </a:r>
          </a:p>
        </p:txBody>
      </p:sp>
      <p:sp>
        <p:nvSpPr>
          <p:cNvPr id="257" name="Shape 257"/>
          <p:cNvSpPr/>
          <p:nvPr/>
        </p:nvSpPr>
        <p:spPr>
          <a:xfrm>
            <a:off x="6276975" y="4114800"/>
            <a:ext cx="215851" cy="127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914400">
              <a:buClr>
                <a:srgbClr val="000000"/>
              </a:buClr>
              <a:buFont typeface="Helvetica"/>
              <a:defRPr b="1" sz="600"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LULA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1" grpId="2"/>
      <p:bldP build="whole" bldLvl="1" animBg="1" rev="0" advAuto="0" spid="257" grpId="4"/>
      <p:bldP build="whole" bldLvl="1" animBg="1" rev="0" advAuto="0" spid="252" grpId="3"/>
      <p:bldP build="whole" bldLvl="1" animBg="1" rev="0" advAuto="0" spid="24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6597" y="190500"/>
            <a:ext cx="601495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8800" y="1117600"/>
            <a:ext cx="7724515" cy="5372100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hape 261"/>
          <p:cNvSpPr/>
          <p:nvPr/>
        </p:nvSpPr>
        <p:spPr>
          <a:xfrm>
            <a:off x="190500" y="6578600"/>
            <a:ext cx="8674100" cy="190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400">
              <a:buClr>
                <a:srgbClr val="000000"/>
              </a:buClr>
              <a:defRPr sz="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Source: “Petrobras Update Oct 2015”, presented at BTG Pactual VI Latam CEO Conference - New York (</a:t>
            </a:r>
            <a:r>
              <a:rPr>
                <a:hlinkClick r:id="rId4" invalidUrl="" action="" tgtFrame="" tooltip="" history="1" highlightClick="0" endSnd="0"/>
              </a:rPr>
              <a:t>http://www.investidorpetrobras.com.br/en/presentations/general-presentations)</a:t>
            </a:r>
          </a:p>
        </p:txBody>
      </p:sp>
      <p:sp>
        <p:nvSpPr>
          <p:cNvPr id="262" name="Shape 262"/>
          <p:cNvSpPr/>
          <p:nvPr/>
        </p:nvSpPr>
        <p:spPr>
          <a:xfrm>
            <a:off x="647700" y="355600"/>
            <a:ext cx="6959600" cy="470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defTabSz="914400">
              <a:buClr>
                <a:srgbClr val="004E57"/>
              </a:buClr>
              <a:buFont typeface="Arial"/>
              <a:defRPr b="1" i="1" sz="2800">
                <a:solidFill>
                  <a:srgbClr val="004E57"/>
                </a:solidFill>
                <a:uFill>
                  <a:solidFill>
                    <a:srgbClr val="004E57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i="0" sz="3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i="1" sz="2800">
                <a:solidFill>
                  <a:srgbClr val="004E57"/>
                </a:solidFill>
                <a:uFill>
                  <a:solidFill>
                    <a:srgbClr val="004E57"/>
                  </a:solidFill>
                </a:uFill>
                <a:latin typeface="Arial"/>
                <a:ea typeface="Arial"/>
                <a:cs typeface="Arial"/>
                <a:sym typeface="Arial"/>
              </a:rPr>
              <a:t>Pre-salt Province, Regimes and Partners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9193"/>
          </a:buClr>
          <a:buSzTx/>
          <a:buFont typeface="Calibri"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009193"/>
            </a:solidFill>
            <a:effectLst/>
            <a:uFill>
              <a:solidFill>
                <a:srgbClr val="009193"/>
              </a:solidFill>
            </a:uFill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9193"/>
          </a:buClr>
          <a:buSzTx/>
          <a:buFont typeface="Calibri"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009193"/>
            </a:solidFill>
            <a:effectLst/>
            <a:uFill>
              <a:solidFill>
                <a:srgbClr val="009193"/>
              </a:solidFill>
            </a:uFill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