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7" r:id="rId2"/>
  </p:sldIdLst>
  <p:sldSz cx="30243463" cy="33602613"/>
  <p:notesSz cx="41744900" cy="29464000"/>
  <p:defaultTextStyle>
    <a:defPPr>
      <a:defRPr lang="en-US"/>
    </a:defPPr>
    <a:lvl1pPr marL="0" algn="l" defTabSz="2073493" rtl="0" eaLnBrk="1" latinLnBrk="0" hangingPunct="1">
      <a:defRPr sz="4082" kern="1200">
        <a:solidFill>
          <a:schemeClr val="tx1"/>
        </a:solidFill>
        <a:latin typeface="+mn-lt"/>
        <a:ea typeface="+mn-ea"/>
        <a:cs typeface="+mn-cs"/>
      </a:defRPr>
    </a:lvl1pPr>
    <a:lvl2pPr marL="1036747" algn="l" defTabSz="2073493" rtl="0" eaLnBrk="1" latinLnBrk="0" hangingPunct="1">
      <a:defRPr sz="4082" kern="1200">
        <a:solidFill>
          <a:schemeClr val="tx1"/>
        </a:solidFill>
        <a:latin typeface="+mn-lt"/>
        <a:ea typeface="+mn-ea"/>
        <a:cs typeface="+mn-cs"/>
      </a:defRPr>
    </a:lvl2pPr>
    <a:lvl3pPr marL="2073493" algn="l" defTabSz="2073493" rtl="0" eaLnBrk="1" latinLnBrk="0" hangingPunct="1">
      <a:defRPr sz="4082" kern="1200">
        <a:solidFill>
          <a:schemeClr val="tx1"/>
        </a:solidFill>
        <a:latin typeface="+mn-lt"/>
        <a:ea typeface="+mn-ea"/>
        <a:cs typeface="+mn-cs"/>
      </a:defRPr>
    </a:lvl3pPr>
    <a:lvl4pPr marL="3110240" algn="l" defTabSz="2073493" rtl="0" eaLnBrk="1" latinLnBrk="0" hangingPunct="1">
      <a:defRPr sz="4082" kern="1200">
        <a:solidFill>
          <a:schemeClr val="tx1"/>
        </a:solidFill>
        <a:latin typeface="+mn-lt"/>
        <a:ea typeface="+mn-ea"/>
        <a:cs typeface="+mn-cs"/>
      </a:defRPr>
    </a:lvl4pPr>
    <a:lvl5pPr marL="4146987" algn="l" defTabSz="2073493" rtl="0" eaLnBrk="1" latinLnBrk="0" hangingPunct="1">
      <a:defRPr sz="4082" kern="1200">
        <a:solidFill>
          <a:schemeClr val="tx1"/>
        </a:solidFill>
        <a:latin typeface="+mn-lt"/>
        <a:ea typeface="+mn-ea"/>
        <a:cs typeface="+mn-cs"/>
      </a:defRPr>
    </a:lvl5pPr>
    <a:lvl6pPr marL="5183734" algn="l" defTabSz="2073493" rtl="0" eaLnBrk="1" latinLnBrk="0" hangingPunct="1">
      <a:defRPr sz="4082" kern="1200">
        <a:solidFill>
          <a:schemeClr val="tx1"/>
        </a:solidFill>
        <a:latin typeface="+mn-lt"/>
        <a:ea typeface="+mn-ea"/>
        <a:cs typeface="+mn-cs"/>
      </a:defRPr>
    </a:lvl6pPr>
    <a:lvl7pPr marL="6220480" algn="l" defTabSz="2073493" rtl="0" eaLnBrk="1" latinLnBrk="0" hangingPunct="1">
      <a:defRPr sz="4082" kern="1200">
        <a:solidFill>
          <a:schemeClr val="tx1"/>
        </a:solidFill>
        <a:latin typeface="+mn-lt"/>
        <a:ea typeface="+mn-ea"/>
        <a:cs typeface="+mn-cs"/>
      </a:defRPr>
    </a:lvl7pPr>
    <a:lvl8pPr marL="7257227" algn="l" defTabSz="2073493" rtl="0" eaLnBrk="1" latinLnBrk="0" hangingPunct="1">
      <a:defRPr sz="4082" kern="1200">
        <a:solidFill>
          <a:schemeClr val="tx1"/>
        </a:solidFill>
        <a:latin typeface="+mn-lt"/>
        <a:ea typeface="+mn-ea"/>
        <a:cs typeface="+mn-cs"/>
      </a:defRPr>
    </a:lvl8pPr>
    <a:lvl9pPr marL="8293974" algn="l" defTabSz="2073493" rtl="0" eaLnBrk="1" latinLnBrk="0" hangingPunct="1">
      <a:defRPr sz="4082"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88CE6"/>
    <a:srgbClr val="21377D"/>
    <a:srgbClr val="FFFFCC"/>
    <a:srgbClr val="5B9BD5"/>
    <a:srgbClr val="536897"/>
    <a:srgbClr val="5270AC"/>
    <a:srgbClr val="657199"/>
    <a:srgbClr val="616EA7"/>
    <a:srgbClr val="57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25" d="100"/>
          <a:sy n="25" d="100"/>
        </p:scale>
        <p:origin x="-2142" y="-126"/>
      </p:cViewPr>
      <p:guideLst>
        <p:guide orient="horz" pos="10583"/>
        <p:guide pos="95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sz="quarter" idx="1"/>
          </p:nvPr>
        </p:nvSpPr>
        <p:spPr>
          <a:xfrm>
            <a:off x="23648198" y="0"/>
            <a:ext cx="18089457" cy="1473200"/>
          </a:xfrm>
          <a:prstGeom prst="rect">
            <a:avLst/>
          </a:prstGeom>
        </p:spPr>
        <p:txBody>
          <a:bodyPr vert="horz" lIns="406908" tIns="203454" rIns="406908" bIns="203454" rtlCol="0"/>
          <a:lstStyle>
            <a:lvl1pPr algn="r">
              <a:defRPr sz="5300"/>
            </a:lvl1pPr>
          </a:lstStyle>
          <a:p>
            <a:fld id="{F46A5F47-AF87-4245-9697-F2BBE095DC51}" type="datetimeFigureOut">
              <a:rPr lang="en-AU" smtClean="0"/>
              <a:t>4/11/2015</a:t>
            </a:fld>
            <a:endParaRPr lang="en-AU"/>
          </a:p>
        </p:txBody>
      </p:sp>
      <p:sp>
        <p:nvSpPr>
          <p:cNvPr id="4" name="Footer Placeholder 3"/>
          <p:cNvSpPr>
            <a:spLocks noGrp="1"/>
          </p:cNvSpPr>
          <p:nvPr>
            <p:ph type="ftr" sz="quarter" idx="2"/>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5" name="Slide Number Placeholder 4"/>
          <p:cNvSpPr>
            <a:spLocks noGrp="1"/>
          </p:cNvSpPr>
          <p:nvPr>
            <p:ph type="sldNum" sz="quarter" idx="3"/>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E9694EB6-3FC0-43E1-8EEB-417333EBE4F6}" type="slidenum">
              <a:rPr lang="en-AU" smtClean="0"/>
              <a:t>‹#›</a:t>
            </a:fld>
            <a:endParaRPr lang="en-AU"/>
          </a:p>
        </p:txBody>
      </p:sp>
      <p:sp>
        <p:nvSpPr>
          <p:cNvPr id="6" name="hc" descr="UNCLASSIFIED"/>
          <p:cNvSpPr txBox="1"/>
          <p:nvPr/>
        </p:nvSpPr>
        <p:spPr>
          <a:xfrm>
            <a:off x="0" y="0"/>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
        <p:nvSpPr>
          <p:cNvPr id="7" name="fc" descr="UNCLASSIFIED"/>
          <p:cNvSpPr txBox="1"/>
          <p:nvPr/>
        </p:nvSpPr>
        <p:spPr>
          <a:xfrm>
            <a:off x="0" y="29263339"/>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Tree>
    <p:extLst>
      <p:ext uri="{BB962C8B-B14F-4D97-AF65-F5344CB8AC3E}">
        <p14:creationId xmlns:p14="http://schemas.microsoft.com/office/powerpoint/2010/main" val="171055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idx="1"/>
          </p:nvPr>
        </p:nvSpPr>
        <p:spPr>
          <a:xfrm>
            <a:off x="23648198" y="0"/>
            <a:ext cx="18089457" cy="1473200"/>
          </a:xfrm>
          <a:prstGeom prst="rect">
            <a:avLst/>
          </a:prstGeom>
        </p:spPr>
        <p:txBody>
          <a:bodyPr vert="horz" lIns="406908" tIns="203454" rIns="406908" bIns="203454" rtlCol="0"/>
          <a:lstStyle>
            <a:lvl1pPr algn="r">
              <a:defRPr sz="5300"/>
            </a:lvl1pPr>
          </a:lstStyle>
          <a:p>
            <a:fld id="{44664E01-A17A-4088-B9D8-2A97D0FE6BF1}" type="datetimeFigureOut">
              <a:rPr lang="en-AU" smtClean="0"/>
              <a:t>4/11/2015</a:t>
            </a:fld>
            <a:endParaRPr lang="en-AU"/>
          </a:p>
        </p:txBody>
      </p:sp>
      <p:sp>
        <p:nvSpPr>
          <p:cNvPr id="4" name="Slide Image Placeholder 3"/>
          <p:cNvSpPr>
            <a:spLocks noGrp="1" noRot="1" noChangeAspect="1"/>
          </p:cNvSpPr>
          <p:nvPr>
            <p:ph type="sldImg" idx="2"/>
          </p:nvPr>
        </p:nvSpPr>
        <p:spPr>
          <a:xfrm>
            <a:off x="15900400" y="2209800"/>
            <a:ext cx="9944100" cy="11049000"/>
          </a:xfrm>
          <a:prstGeom prst="rect">
            <a:avLst/>
          </a:prstGeom>
          <a:noFill/>
          <a:ln w="12700">
            <a:solidFill>
              <a:prstClr val="black"/>
            </a:solidFill>
          </a:ln>
        </p:spPr>
        <p:txBody>
          <a:bodyPr vert="horz" lIns="406908" tIns="203454" rIns="406908" bIns="203454" rtlCol="0" anchor="ctr"/>
          <a:lstStyle/>
          <a:p>
            <a:endParaRPr lang="en-AU"/>
          </a:p>
        </p:txBody>
      </p:sp>
      <p:sp>
        <p:nvSpPr>
          <p:cNvPr id="5" name="Notes Placeholder 4"/>
          <p:cNvSpPr>
            <a:spLocks noGrp="1"/>
          </p:cNvSpPr>
          <p:nvPr>
            <p:ph type="body" sz="quarter" idx="3"/>
          </p:nvPr>
        </p:nvSpPr>
        <p:spPr>
          <a:xfrm>
            <a:off x="4174490" y="13995400"/>
            <a:ext cx="33395920" cy="13258800"/>
          </a:xfrm>
          <a:prstGeom prst="rect">
            <a:avLst/>
          </a:prstGeom>
        </p:spPr>
        <p:txBody>
          <a:bodyPr vert="horz" lIns="406908" tIns="203454" rIns="406908" bIns="2034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7" name="Slide Number Placeholder 6"/>
          <p:cNvSpPr>
            <a:spLocks noGrp="1"/>
          </p:cNvSpPr>
          <p:nvPr>
            <p:ph type="sldNum" sz="quarter" idx="5"/>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C09A50E7-A934-4B00-8B0F-4DBA3A55EE2E}" type="slidenum">
              <a:rPr lang="en-AU" smtClean="0"/>
              <a:t>‹#›</a:t>
            </a:fld>
            <a:endParaRPr lang="en-AU"/>
          </a:p>
        </p:txBody>
      </p:sp>
    </p:spTree>
    <p:extLst>
      <p:ext uri="{BB962C8B-B14F-4D97-AF65-F5344CB8AC3E}">
        <p14:creationId xmlns:p14="http://schemas.microsoft.com/office/powerpoint/2010/main" val="107492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0400" y="2209800"/>
            <a:ext cx="9944100" cy="1104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09A50E7-A934-4B00-8B0F-4DBA3A55EE2E}" type="slidenum">
              <a:rPr lang="en-AU" smtClean="0"/>
              <a:t>1</a:t>
            </a:fld>
            <a:endParaRPr lang="en-AU"/>
          </a:p>
        </p:txBody>
      </p:sp>
    </p:spTree>
    <p:extLst>
      <p:ext uri="{BB962C8B-B14F-4D97-AF65-F5344CB8AC3E}">
        <p14:creationId xmlns:p14="http://schemas.microsoft.com/office/powerpoint/2010/main" val="278376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260" y="5499319"/>
            <a:ext cx="25706944" cy="11698687"/>
          </a:xfrm>
        </p:spPr>
        <p:txBody>
          <a:bodyPr anchor="b"/>
          <a:lstStyle>
            <a:lvl1pPr algn="ctr">
              <a:defRPr sz="21259"/>
            </a:lvl1pPr>
          </a:lstStyle>
          <a:p>
            <a:r>
              <a:rPr lang="en-US" smtClean="0"/>
              <a:t>Click to edit Master title style</a:t>
            </a:r>
            <a:endParaRPr lang="en-US" dirty="0"/>
          </a:p>
        </p:txBody>
      </p:sp>
      <p:sp>
        <p:nvSpPr>
          <p:cNvPr id="3" name="Subtitle 2"/>
          <p:cNvSpPr>
            <a:spLocks noGrp="1"/>
          </p:cNvSpPr>
          <p:nvPr>
            <p:ph type="subTitle" idx="1"/>
          </p:nvPr>
        </p:nvSpPr>
        <p:spPr>
          <a:xfrm>
            <a:off x="3780434" y="17649154"/>
            <a:ext cx="22682597" cy="81128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65040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29286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2980" y="1789028"/>
            <a:ext cx="6521246" cy="284766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79241" y="1789028"/>
            <a:ext cx="19185697" cy="284766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1367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6250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489" y="8377328"/>
            <a:ext cx="26084987" cy="13977751"/>
          </a:xfrm>
        </p:spPr>
        <p:txBody>
          <a:bodyPr anchor="b"/>
          <a:lstStyle>
            <a:lvl1pPr>
              <a:defRPr sz="21259"/>
            </a:lvl1pPr>
          </a:lstStyle>
          <a:p>
            <a:r>
              <a:rPr lang="en-US" smtClean="0"/>
              <a:t>Click to edit Master title style</a:t>
            </a:r>
            <a:endParaRPr lang="en-US" dirty="0"/>
          </a:p>
        </p:txBody>
      </p:sp>
      <p:sp>
        <p:nvSpPr>
          <p:cNvPr id="3" name="Text Placeholder 2"/>
          <p:cNvSpPr>
            <a:spLocks noGrp="1"/>
          </p:cNvSpPr>
          <p:nvPr>
            <p:ph type="body" idx="1"/>
          </p:nvPr>
        </p:nvSpPr>
        <p:spPr>
          <a:xfrm>
            <a:off x="2063489" y="22487314"/>
            <a:ext cx="26084987" cy="7350569"/>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3854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79240"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10755"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5092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3178" y="1789037"/>
            <a:ext cx="26084987" cy="649495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3182" y="8237309"/>
            <a:ext cx="12794400"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4" name="Content Placeholder 3"/>
          <p:cNvSpPr>
            <a:spLocks noGrp="1"/>
          </p:cNvSpPr>
          <p:nvPr>
            <p:ph sz="half" idx="2"/>
          </p:nvPr>
        </p:nvSpPr>
        <p:spPr>
          <a:xfrm>
            <a:off x="2083182" y="12274289"/>
            <a:ext cx="12794400"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10757" y="8237309"/>
            <a:ext cx="12857411"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6" name="Content Placeholder 5"/>
          <p:cNvSpPr>
            <a:spLocks noGrp="1"/>
          </p:cNvSpPr>
          <p:nvPr>
            <p:ph sz="quarter" idx="4"/>
          </p:nvPr>
        </p:nvSpPr>
        <p:spPr>
          <a:xfrm>
            <a:off x="15310757" y="12274289"/>
            <a:ext cx="12857411"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74F2B5-4C40-4939-93EE-621F74FFC35D}" type="datetimeFigureOut">
              <a:rPr lang="en-AU" smtClean="0"/>
              <a:t>4/11/2015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3419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74F2B5-4C40-4939-93EE-621F74FFC35D}" type="datetimeFigureOut">
              <a:rPr lang="en-AU" smtClean="0"/>
              <a:t>4/11/2015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3129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4F2B5-4C40-4939-93EE-621F74FFC35D}" type="datetimeFigureOut">
              <a:rPr lang="en-AU" smtClean="0"/>
              <a:t>4/11/2015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17321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Content Placeholder 2"/>
          <p:cNvSpPr>
            <a:spLocks noGrp="1"/>
          </p:cNvSpPr>
          <p:nvPr>
            <p:ph idx="1"/>
          </p:nvPr>
        </p:nvSpPr>
        <p:spPr>
          <a:xfrm>
            <a:off x="12857410" y="4838163"/>
            <a:ext cx="15310754" cy="23879635"/>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522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57410" y="4838163"/>
            <a:ext cx="15310754" cy="23879635"/>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smtClean="0"/>
              <a:t>Click icon to add picture</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43113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239" y="1789037"/>
            <a:ext cx="26084987" cy="64949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79239" y="8945142"/>
            <a:ext cx="26084987" cy="213205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79239" y="31144653"/>
            <a:ext cx="6804779" cy="1789028"/>
          </a:xfrm>
          <a:prstGeom prst="rect">
            <a:avLst/>
          </a:prstGeom>
        </p:spPr>
        <p:txBody>
          <a:bodyPr vert="horz" lIns="91440" tIns="45720" rIns="91440" bIns="45720" rtlCol="0" anchor="ctr"/>
          <a:lstStyle>
            <a:lvl1pPr algn="l">
              <a:defRPr sz="4252">
                <a:solidFill>
                  <a:schemeClr val="tx1">
                    <a:tint val="75000"/>
                  </a:schemeClr>
                </a:solidFill>
              </a:defRPr>
            </a:lvl1pPr>
          </a:lstStyle>
          <a:p>
            <a:fld id="{4774F2B5-4C40-4939-93EE-621F74FFC35D}" type="datetimeFigureOut">
              <a:rPr lang="en-AU" smtClean="0"/>
              <a:t>4/11/2015</a:t>
            </a:fld>
            <a:endParaRPr lang="en-AU"/>
          </a:p>
        </p:txBody>
      </p:sp>
      <p:sp>
        <p:nvSpPr>
          <p:cNvPr id="5" name="Footer Placeholder 4"/>
          <p:cNvSpPr>
            <a:spLocks noGrp="1"/>
          </p:cNvSpPr>
          <p:nvPr>
            <p:ph type="ftr" sz="quarter" idx="3"/>
          </p:nvPr>
        </p:nvSpPr>
        <p:spPr>
          <a:xfrm>
            <a:off x="10018148" y="31144653"/>
            <a:ext cx="10207169" cy="1789028"/>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21359447" y="31144653"/>
            <a:ext cx="6804779" cy="1789028"/>
          </a:xfrm>
          <a:prstGeom prst="rect">
            <a:avLst/>
          </a:prstGeom>
        </p:spPr>
        <p:txBody>
          <a:bodyPr vert="horz" lIns="91440" tIns="45720" rIns="91440" bIns="45720" rtlCol="0" anchor="ctr"/>
          <a:lstStyle>
            <a:lvl1pPr algn="r">
              <a:defRPr sz="4252">
                <a:solidFill>
                  <a:schemeClr val="tx1">
                    <a:tint val="75000"/>
                  </a:schemeClr>
                </a:solidFill>
              </a:defRPr>
            </a:lvl1pPr>
          </a:lstStyle>
          <a:p>
            <a:fld id="{CFA91AF1-1D8F-42B4-B5EF-A9D870244A14}" type="slidenum">
              <a:rPr lang="en-AU" smtClean="0"/>
              <a:t>‹#›</a:t>
            </a:fld>
            <a:endParaRPr lang="en-AU"/>
          </a:p>
        </p:txBody>
      </p:sp>
      <p:sp>
        <p:nvSpPr>
          <p:cNvPr id="7" name="hc" descr="UNCLASSIFIED"/>
          <p:cNvSpPr txBox="1"/>
          <p:nvPr userDrawn="1"/>
        </p:nvSpPr>
        <p:spPr>
          <a:xfrm>
            <a:off x="0" y="0"/>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
        <p:nvSpPr>
          <p:cNvPr id="8" name="fc" descr="UNCLASSIFIED"/>
          <p:cNvSpPr txBox="1"/>
          <p:nvPr userDrawn="1"/>
        </p:nvSpPr>
        <p:spPr>
          <a:xfrm>
            <a:off x="0" y="33401952"/>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Tree>
    <p:extLst>
      <p:ext uri="{BB962C8B-B14F-4D97-AF65-F5344CB8AC3E}">
        <p14:creationId xmlns:p14="http://schemas.microsoft.com/office/powerpoint/2010/main" val="1635788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www.vic.gov.au/" TargetMode="External"/><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678" y="-70181"/>
            <a:ext cx="30265619" cy="33672794"/>
          </a:xfrm>
          <a:prstGeom prst="rect">
            <a:avLst/>
          </a:prstGeom>
          <a:gradFill flip="none" rotWithShape="1">
            <a:gsLst>
              <a:gs pos="0">
                <a:srgbClr val="6681CC"/>
              </a:gs>
              <a:gs pos="42000">
                <a:srgbClr val="536897"/>
              </a:gs>
              <a:gs pos="100000">
                <a:srgbClr val="D3DB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 name="Group 10"/>
          <p:cNvGrpSpPr/>
          <p:nvPr/>
        </p:nvGrpSpPr>
        <p:grpSpPr>
          <a:xfrm>
            <a:off x="-27678" y="-70181"/>
            <a:ext cx="30197885" cy="11663728"/>
            <a:chOff x="0" y="908716"/>
            <a:chExt cx="11388401" cy="4398919"/>
          </a:xfrm>
        </p:grpSpPr>
        <p:pic>
          <p:nvPicPr>
            <p:cNvPr id="12" name="Picture 2" descr="C:\Users\nh84\Desktop\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0635"/>
            <a:stretch/>
          </p:blipFill>
          <p:spPr bwMode="auto">
            <a:xfrm>
              <a:off x="0" y="908720"/>
              <a:ext cx="4877481" cy="4358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nh84\Desktop\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91" b="10086"/>
            <a:stretch/>
          </p:blipFill>
          <p:spPr bwMode="auto">
            <a:xfrm>
              <a:off x="4860033" y="908718"/>
              <a:ext cx="4896526" cy="43855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nh84\Desktop\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9810"/>
            <a:stretch/>
          </p:blipFill>
          <p:spPr bwMode="auto">
            <a:xfrm>
              <a:off x="9711767" y="908716"/>
              <a:ext cx="1676634" cy="439891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34535" y="246951"/>
            <a:ext cx="17181723" cy="1569660"/>
          </a:xfrm>
          <a:prstGeom prst="rect">
            <a:avLst/>
          </a:prstGeom>
          <a:noFill/>
        </p:spPr>
        <p:txBody>
          <a:bodyPr wrap="square" rtlCol="0">
            <a:spAutoFit/>
          </a:bodyPr>
          <a:lstStyle/>
          <a:p>
            <a:r>
              <a:rPr lang="en-AU" sz="9600" b="1" dirty="0" smtClean="0">
                <a:solidFill>
                  <a:schemeClr val="bg1"/>
                </a:solidFill>
              </a:rPr>
              <a:t>The CarbonNet Project</a:t>
            </a:r>
            <a:endParaRPr lang="en-AU" sz="9600" b="1" dirty="0">
              <a:solidFill>
                <a:schemeClr val="bg1"/>
              </a:solidFill>
            </a:endParaRPr>
          </a:p>
        </p:txBody>
      </p:sp>
      <p:sp>
        <p:nvSpPr>
          <p:cNvPr id="25" name="TextBox 24"/>
          <p:cNvSpPr txBox="1"/>
          <p:nvPr/>
        </p:nvSpPr>
        <p:spPr>
          <a:xfrm>
            <a:off x="24899124" y="505507"/>
            <a:ext cx="4973830" cy="1015663"/>
          </a:xfrm>
          <a:prstGeom prst="rect">
            <a:avLst/>
          </a:prstGeom>
          <a:noFill/>
        </p:spPr>
        <p:txBody>
          <a:bodyPr wrap="square" rtlCol="0">
            <a:spAutoFit/>
          </a:bodyPr>
          <a:lstStyle/>
          <a:p>
            <a:pPr algn="r"/>
            <a:r>
              <a:rPr lang="en-AU" sz="6000" b="1" dirty="0" smtClean="0">
                <a:solidFill>
                  <a:schemeClr val="bg1"/>
                </a:solidFill>
              </a:rPr>
              <a:t>POSTER B</a:t>
            </a:r>
            <a:endParaRPr lang="en-AU" sz="6000" b="1" dirty="0">
              <a:solidFill>
                <a:schemeClr val="bg1"/>
              </a:solidFill>
            </a:endParaRPr>
          </a:p>
        </p:txBody>
      </p:sp>
      <p:sp>
        <p:nvSpPr>
          <p:cNvPr id="26" name="TextBox 25"/>
          <p:cNvSpPr txBox="1"/>
          <p:nvPr/>
        </p:nvSpPr>
        <p:spPr>
          <a:xfrm>
            <a:off x="1219088" y="11562257"/>
            <a:ext cx="8242743" cy="9953815"/>
          </a:xfrm>
          <a:prstGeom prst="rect">
            <a:avLst/>
          </a:prstGeom>
          <a:solidFill>
            <a:srgbClr val="FFFFCC"/>
          </a:solidFill>
          <a:ln w="28575">
            <a:solidFill>
              <a:schemeClr val="tx1"/>
            </a:solidFill>
          </a:ln>
        </p:spPr>
        <p:txBody>
          <a:bodyPr wrap="square" rtlCol="0">
            <a:spAutoFit/>
          </a:bodyPr>
          <a:lstStyle/>
          <a:p>
            <a:pPr algn="just"/>
            <a:r>
              <a:rPr lang="en-AU" dirty="0" smtClean="0"/>
              <a:t>CarbonNet storage concepts</a:t>
            </a:r>
            <a:endParaRPr lang="en-AU" sz="2400" dirty="0" smtClean="0"/>
          </a:p>
          <a:p>
            <a:pPr algn="just"/>
            <a:endParaRPr lang="en-AU" sz="2400" dirty="0"/>
          </a:p>
          <a:p>
            <a:pPr algn="just"/>
            <a:r>
              <a:rPr lang="en-AU" sz="2400" dirty="0" smtClean="0"/>
              <a:t>CarbonNet has shortlisted a suite of three sites with different characteristics – two structural traps, and one aquifer trap. These range in capacity from 25 Mt to 125 Mt and involve storage at a variety of stratigraphic levels (Figure 8).</a:t>
            </a:r>
          </a:p>
          <a:p>
            <a:pPr algn="just"/>
            <a:endParaRPr lang="en-AU" sz="2400" dirty="0"/>
          </a:p>
          <a:p>
            <a:pPr algn="just"/>
            <a:r>
              <a:rPr lang="en-AU" sz="2400" dirty="0" smtClean="0"/>
              <a:t>Reservoirs </a:t>
            </a:r>
            <a:r>
              <a:rPr lang="en-AU" sz="2400" dirty="0"/>
              <a:t>of the Latrobe </a:t>
            </a:r>
            <a:r>
              <a:rPr lang="en-AU" sz="2400" dirty="0" smtClean="0"/>
              <a:t>Group are world class with injectivity of over 100 Darcy-metres (Figure 9). This is comparable to the injectivity of the </a:t>
            </a:r>
            <a:r>
              <a:rPr lang="en-AU" sz="2400" dirty="0" err="1" smtClean="0"/>
              <a:t>Utsira</a:t>
            </a:r>
            <a:r>
              <a:rPr lang="en-AU" sz="2400" dirty="0" smtClean="0"/>
              <a:t> formation at the Sleipner site. Excellent aquifer support in this basin allows primary oil recovery of 85% with no water injection. Similar pressure response will allow large-volume injection without any geomechanical issues.</a:t>
            </a:r>
          </a:p>
          <a:p>
            <a:pPr algn="just"/>
            <a:endParaRPr lang="en-AU" sz="2400" dirty="0"/>
          </a:p>
          <a:p>
            <a:pPr algn="just"/>
            <a:r>
              <a:rPr lang="en-AU" sz="2400" dirty="0" smtClean="0"/>
              <a:t>The most promising structures have been modelled in detail (Figure 10) and offer storage of Supercritical CO2 at depths of 1000m and greater, beneath intraformational seals (Figure 11). </a:t>
            </a:r>
          </a:p>
          <a:p>
            <a:pPr algn="just"/>
            <a:endParaRPr lang="en-AU" sz="2400" dirty="0"/>
          </a:p>
          <a:p>
            <a:pPr algn="just"/>
            <a:r>
              <a:rPr lang="en-AU" sz="2400" dirty="0" smtClean="0"/>
              <a:t>Other sites involve storage beneath the Lakes Entrance Formation – the regional seal proven by decades of petroleum exploration.</a:t>
            </a:r>
          </a:p>
          <a:p>
            <a:pPr algn="just"/>
            <a:endParaRPr lang="en-AU" sz="2400" dirty="0"/>
          </a:p>
          <a:p>
            <a:pPr algn="just"/>
            <a:r>
              <a:rPr lang="en-AU" sz="2400" dirty="0" smtClean="0"/>
              <a:t>High quality 3D seismic data (Figure 12) and excellent in-situ examples of modern depositional environments (Figure 13) allow direct imaging of the geological features that form reservoirs and seals (Figure 14).</a:t>
            </a:r>
          </a:p>
        </p:txBody>
      </p:sp>
      <p:sp>
        <p:nvSpPr>
          <p:cNvPr id="28" name="TextBox 27"/>
          <p:cNvSpPr txBox="1"/>
          <p:nvPr/>
        </p:nvSpPr>
        <p:spPr>
          <a:xfrm>
            <a:off x="20554055" y="12187895"/>
            <a:ext cx="8635753" cy="9571851"/>
          </a:xfrm>
          <a:prstGeom prst="rect">
            <a:avLst/>
          </a:prstGeom>
          <a:solidFill>
            <a:srgbClr val="FFFFCC"/>
          </a:solidFill>
          <a:ln w="28575">
            <a:solidFill>
              <a:schemeClr val="tx1"/>
            </a:solidFill>
          </a:ln>
        </p:spPr>
        <p:txBody>
          <a:bodyPr wrap="square" rtlCol="0">
            <a:spAutoFit/>
          </a:bodyPr>
          <a:lstStyle/>
          <a:p>
            <a:pPr algn="just"/>
            <a:r>
              <a:rPr lang="en-AU" sz="4400" dirty="0" smtClean="0"/>
              <a:t>MMV</a:t>
            </a:r>
            <a:endParaRPr lang="en-AU" sz="2400" dirty="0" smtClean="0"/>
          </a:p>
          <a:p>
            <a:pPr algn="just"/>
            <a:endParaRPr lang="en-AU" sz="2400" dirty="0"/>
          </a:p>
          <a:p>
            <a:pPr algn="just"/>
            <a:r>
              <a:rPr lang="en-AU" sz="2400" dirty="0" smtClean="0"/>
              <a:t>The presence of multiple high-quality seals offers very high storage certainty. The primary method of MMV will be conventional marine 3D seismic to image the top and edges of the plume, within structural closures and along plume  migration paths.</a:t>
            </a:r>
          </a:p>
          <a:p>
            <a:pPr algn="just"/>
            <a:endParaRPr lang="en-AU" sz="2400" dirty="0"/>
          </a:p>
          <a:p>
            <a:pPr algn="just"/>
            <a:r>
              <a:rPr lang="en-AU" sz="2400" dirty="0" smtClean="0"/>
              <a:t>3D seismic will deliver confidence in storage, and also act as an above-zone monitoring tool to demonstrate that no part of the CO2 rises above the topseals. This seismic data will be supplemented </a:t>
            </a:r>
            <a:r>
              <a:rPr lang="en-AU" sz="2400" smtClean="0"/>
              <a:t>by strategically-sited </a:t>
            </a:r>
            <a:r>
              <a:rPr lang="en-AU" sz="2400" dirty="0" smtClean="0"/>
              <a:t>monitor wells measuring injection zone and above-zone pressure, temperature, chemistry, and rock physics.</a:t>
            </a:r>
          </a:p>
          <a:p>
            <a:pPr algn="just"/>
            <a:endParaRPr lang="en-AU" sz="2400" dirty="0"/>
          </a:p>
          <a:p>
            <a:pPr algn="just"/>
            <a:r>
              <a:rPr lang="en-AU" sz="2400" dirty="0" smtClean="0"/>
              <a:t>Marine MMV will serve as an assurance monitoring tool to demonstrate that no CO2 has reached the marine environment.</a:t>
            </a:r>
          </a:p>
          <a:p>
            <a:pPr algn="just"/>
            <a:endParaRPr lang="en-AU" sz="2400" dirty="0"/>
          </a:p>
          <a:p>
            <a:pPr algn="just"/>
            <a:r>
              <a:rPr lang="en-AU" sz="4400" dirty="0"/>
              <a:t>Certification</a:t>
            </a:r>
          </a:p>
          <a:p>
            <a:pPr algn="just"/>
            <a:endParaRPr lang="en-AU" sz="2400" dirty="0"/>
          </a:p>
          <a:p>
            <a:pPr algn="just"/>
            <a:r>
              <a:rPr lang="en-AU" sz="2400" dirty="0" smtClean="0"/>
              <a:t>Det Norske Veritas have certified the CarbonNet Portfolio of three sites against the requirements of Recommended Practice DNV-RP-J203. In addition, the Appraisal Plan for the prioritised site, drafted by Schlumberger Carbon Services, has also been verified against DNV-RP-J203 and against the requirements of Australian legislation.</a:t>
            </a:r>
          </a:p>
          <a:p>
            <a:pPr algn="just"/>
            <a:endParaRPr lang="en-AU" sz="2400" dirty="0"/>
          </a:p>
        </p:txBody>
      </p:sp>
      <p:sp>
        <p:nvSpPr>
          <p:cNvPr id="29" name="TextBox 28"/>
          <p:cNvSpPr txBox="1"/>
          <p:nvPr/>
        </p:nvSpPr>
        <p:spPr>
          <a:xfrm>
            <a:off x="21145500" y="28004693"/>
            <a:ext cx="7463514" cy="2554545"/>
          </a:xfrm>
          <a:prstGeom prst="rect">
            <a:avLst/>
          </a:prstGeom>
          <a:solidFill>
            <a:srgbClr val="FFFFCC"/>
          </a:solidFill>
          <a:ln w="28575">
            <a:solidFill>
              <a:schemeClr val="tx1"/>
            </a:solidFill>
          </a:ln>
        </p:spPr>
        <p:txBody>
          <a:bodyPr wrap="square" rtlCol="0">
            <a:spAutoFit/>
          </a:bodyPr>
          <a:lstStyle/>
          <a:p>
            <a:pPr algn="just"/>
            <a:r>
              <a:rPr lang="en-AU" sz="4000" dirty="0" smtClean="0"/>
              <a:t>About the Author</a:t>
            </a:r>
          </a:p>
          <a:p>
            <a:pPr algn="just"/>
            <a:r>
              <a:rPr lang="en-AU" sz="1200" dirty="0"/>
              <a:t>Dr. Nick Hoffman has over 25 years’ international oil industry experience, including substantial time with BP in Europe, and with BHP in Australia and worldwide. </a:t>
            </a:r>
            <a:endParaRPr lang="en-AU" sz="1200" dirty="0" smtClean="0"/>
          </a:p>
          <a:p>
            <a:pPr algn="just"/>
            <a:endParaRPr lang="en-AU" sz="1200" dirty="0"/>
          </a:p>
          <a:p>
            <a:pPr algn="just"/>
            <a:r>
              <a:rPr lang="en-AU" sz="1200" dirty="0"/>
              <a:t>He joined CarbonNet in 2011 as part of the start-up technical team to lead the geoscience evaluation over CarbonNet’s portfolio of nearshore CO2 sequestration targets. He is an expert geophysicist, sequence stratigrapher, and basin geologist with significant experience interpreting depositional environments, structural evolution, and reservoir distribution from 3D and 2D seismic, and from well data. </a:t>
            </a:r>
            <a:endParaRPr lang="en-AU" sz="1200" dirty="0" smtClean="0"/>
          </a:p>
          <a:p>
            <a:pPr algn="just"/>
            <a:endParaRPr lang="en-AU" sz="1200" dirty="0"/>
          </a:p>
          <a:p>
            <a:pPr algn="just"/>
            <a:r>
              <a:rPr lang="en-AU" sz="1200" dirty="0" smtClean="0"/>
              <a:t>Nick </a:t>
            </a:r>
            <a:r>
              <a:rPr lang="en-AU" sz="1200" dirty="0"/>
              <a:t>integrates a wide range of basin data to understand the implications for long-term safe CO2 storage.		</a:t>
            </a:r>
            <a:r>
              <a:rPr lang="en-AU" sz="1200" dirty="0" smtClean="0">
                <a:solidFill>
                  <a:srgbClr val="0000FF"/>
                </a:solidFill>
              </a:rPr>
              <a:t>Email: nick.hoffman@ecodev.vic.gov.au </a:t>
            </a:r>
            <a:endParaRPr lang="en-AU" sz="1200" dirty="0">
              <a:solidFill>
                <a:srgbClr val="0000FF"/>
              </a:solidFill>
            </a:endParaRPr>
          </a:p>
        </p:txBody>
      </p:sp>
      <p:grpSp>
        <p:nvGrpSpPr>
          <p:cNvPr id="41" name="Group 40"/>
          <p:cNvGrpSpPr/>
          <p:nvPr/>
        </p:nvGrpSpPr>
        <p:grpSpPr>
          <a:xfrm>
            <a:off x="11257204" y="25515597"/>
            <a:ext cx="7729055" cy="5979264"/>
            <a:chOff x="22259571" y="4217495"/>
            <a:chExt cx="8280000" cy="6405809"/>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59571" y="4217495"/>
              <a:ext cx="8280000" cy="5385631"/>
            </a:xfrm>
            <a:prstGeom prst="rect">
              <a:avLst/>
            </a:prstGeom>
            <a:noFill/>
            <a:ln w="28575">
              <a:solidFill>
                <a:schemeClr val="tx1"/>
              </a:solidFill>
            </a:ln>
          </p:spPr>
        </p:pic>
        <p:sp>
          <p:nvSpPr>
            <p:cNvPr id="32" name="Rectangle 31"/>
            <p:cNvSpPr/>
            <p:nvPr/>
          </p:nvSpPr>
          <p:spPr>
            <a:xfrm>
              <a:off x="22259571" y="9601133"/>
              <a:ext cx="8279999"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14: Middle </a:t>
              </a:r>
              <a:r>
                <a:rPr lang="en-AU" sz="1400" b="1" dirty="0"/>
                <a:t>N. asperus palaeogeography (Traralgon </a:t>
              </a:r>
              <a:r>
                <a:rPr lang="en-AU" sz="1400" b="1" dirty="0" smtClean="0"/>
                <a:t>T1/T2)</a:t>
              </a:r>
            </a:p>
            <a:p>
              <a:r>
                <a:rPr lang="en-AU" sz="1400" dirty="0" err="1"/>
                <a:t>Palaeogeographic</a:t>
              </a:r>
              <a:r>
                <a:rPr lang="en-AU" sz="1400" dirty="0"/>
                <a:t> interpretation of finger- and birds-foot deltas building into the Seahorse Lagoon. Note raised bog coals in Golden Beach area (enhanced amplitude through tuning), and offset of barrier bar facies along Mulloway lineament.</a:t>
              </a:r>
            </a:p>
          </p:txBody>
        </p:sp>
      </p:grpSp>
      <p:pic>
        <p:nvPicPr>
          <p:cNvPr id="38" name="Picture 2" descr="http://causindy.org/wp-content/uploads/2014/08/vic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44" y="31455573"/>
            <a:ext cx="2667364" cy="195596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24159329" y="33052848"/>
            <a:ext cx="5617948" cy="430887"/>
          </a:xfrm>
          <a:prstGeom prst="rect">
            <a:avLst/>
          </a:prstGeom>
        </p:spPr>
        <p:txBody>
          <a:bodyPr wrap="none">
            <a:spAutoFit/>
          </a:bodyPr>
          <a:lstStyle/>
          <a:p>
            <a:r>
              <a:rPr lang="en-AU" sz="2200" dirty="0"/>
              <a:t>www.energyandresources.vic.gov.au/carbonnet</a:t>
            </a:r>
          </a:p>
        </p:txBody>
      </p:sp>
      <p:sp>
        <p:nvSpPr>
          <p:cNvPr id="44" name="Rectangle 43"/>
          <p:cNvSpPr/>
          <p:nvPr/>
        </p:nvSpPr>
        <p:spPr>
          <a:xfrm>
            <a:off x="3299981" y="31290274"/>
            <a:ext cx="4871632" cy="2096879"/>
          </a:xfrm>
          <a:prstGeom prst="rect">
            <a:avLst/>
          </a:prstGeom>
          <a:solidFill>
            <a:srgbClr val="488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AU" sz="3600" dirty="0">
                <a:solidFill>
                  <a:schemeClr val="lt1"/>
                </a:solidFill>
              </a:rPr>
              <a:t>The CarbonNet Project</a:t>
            </a:r>
            <a:endParaRPr lang="en-AU" sz="1600" dirty="0">
              <a:solidFill>
                <a:schemeClr val="lt1"/>
              </a:solidFill>
            </a:endParaRPr>
          </a:p>
          <a:p>
            <a:pPr algn="ctr"/>
            <a:endParaRPr lang="en-AU" sz="1600" dirty="0">
              <a:solidFill>
                <a:schemeClr val="lt1"/>
              </a:solidFill>
            </a:endParaRPr>
          </a:p>
          <a:p>
            <a:r>
              <a:rPr lang="en-AU" sz="1600" dirty="0">
                <a:solidFill>
                  <a:schemeClr val="lt1"/>
                </a:solidFill>
              </a:rPr>
              <a:t>CarbonNet is run by the State Government of Victoria, with funding support from the Federal government under the Greenhouse Gas Flagships Programme and </a:t>
            </a:r>
            <a:r>
              <a:rPr lang="en-AU" sz="1600" dirty="0" smtClean="0">
                <a:solidFill>
                  <a:schemeClr val="lt1"/>
                </a:solidFill>
              </a:rPr>
              <a:t>from the </a:t>
            </a:r>
            <a:r>
              <a:rPr lang="en-AU" sz="1600" dirty="0">
                <a:solidFill>
                  <a:schemeClr val="lt1"/>
                </a:solidFill>
              </a:rPr>
              <a:t>GCCSI.</a:t>
            </a:r>
          </a:p>
        </p:txBody>
      </p:sp>
      <p:grpSp>
        <p:nvGrpSpPr>
          <p:cNvPr id="48" name="Group 47"/>
          <p:cNvGrpSpPr/>
          <p:nvPr/>
        </p:nvGrpSpPr>
        <p:grpSpPr>
          <a:xfrm>
            <a:off x="10850985" y="10897722"/>
            <a:ext cx="8541492" cy="6757285"/>
            <a:chOff x="11623090" y="18180198"/>
            <a:chExt cx="9150350" cy="7239332"/>
          </a:xfrm>
        </p:grpSpPr>
        <p:sp>
          <p:nvSpPr>
            <p:cNvPr id="34" name="Rectangle 33"/>
            <p:cNvSpPr/>
            <p:nvPr/>
          </p:nvSpPr>
          <p:spPr>
            <a:xfrm>
              <a:off x="11625261" y="24397359"/>
              <a:ext cx="9148177"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12: Middle N. asperus finger- and </a:t>
              </a:r>
              <a:r>
                <a:rPr lang="en-AU" sz="1400" b="1" dirty="0" err="1" smtClean="0"/>
                <a:t>birdsfoot</a:t>
              </a:r>
              <a:r>
                <a:rPr lang="en-AU" sz="1400" b="1" dirty="0" smtClean="0"/>
                <a:t> deltas</a:t>
              </a:r>
            </a:p>
            <a:p>
              <a:r>
                <a:rPr lang="en-AU" sz="1400" dirty="0" smtClean="0"/>
                <a:t>These sand units underlie the T2 coals and be readily mapped on high quality marine 3D data. Isolated sand stringers have strong amplitudes (orange) while within coal-rich zones, amplitudes are suppressed (grey) when sands are present.</a:t>
              </a:r>
              <a:endParaRPr lang="en-AU" sz="1400" dirty="0"/>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3090" y="18180198"/>
              <a:ext cx="9150350" cy="62118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0" name="Group 49"/>
          <p:cNvGrpSpPr/>
          <p:nvPr/>
        </p:nvGrpSpPr>
        <p:grpSpPr>
          <a:xfrm>
            <a:off x="22797508" y="23262074"/>
            <a:ext cx="4159498" cy="4742619"/>
            <a:chOff x="17127351" y="27669563"/>
            <a:chExt cx="4455997" cy="5080945"/>
          </a:xfrm>
        </p:grpSpPr>
        <p:pic>
          <p:nvPicPr>
            <p:cNvPr id="1029" name="Picture 5" descr="G:\CarbonNet\5.0 GEP\Personal Working Folders\NH Working Folder\Images\Hoffman_cropped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27351" y="27669563"/>
              <a:ext cx="4455996" cy="45263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4" name="Rectangle 53"/>
            <p:cNvSpPr/>
            <p:nvPr/>
          </p:nvSpPr>
          <p:spPr>
            <a:xfrm>
              <a:off x="17127352" y="32189963"/>
              <a:ext cx="4455996" cy="560545"/>
            </a:xfrm>
            <a:prstGeom prst="rect">
              <a:avLst/>
            </a:prstGeom>
            <a:solidFill>
              <a:schemeClr val="bg1"/>
            </a:solidFill>
            <a:ln w="28575">
              <a:solidFill>
                <a:schemeClr val="tx1"/>
              </a:solidFill>
            </a:ln>
          </p:spPr>
          <p:txBody>
            <a:bodyPr wrap="square" rtlCol="0">
              <a:spAutoFit/>
            </a:bodyPr>
            <a:lstStyle/>
            <a:p>
              <a:r>
                <a:rPr lang="en-AU" sz="1400" b="1" dirty="0" err="1" smtClean="0"/>
                <a:t>Dr.</a:t>
              </a:r>
              <a:r>
                <a:rPr lang="en-AU" sz="1400" b="1" dirty="0" smtClean="0"/>
                <a:t> Nick Hoffman: CarbonNet Geoscience Storage Advisor</a:t>
              </a:r>
            </a:p>
          </p:txBody>
        </p:sp>
      </p:grpSp>
      <p:grpSp>
        <p:nvGrpSpPr>
          <p:cNvPr id="18" name="Group 17"/>
          <p:cNvGrpSpPr/>
          <p:nvPr/>
        </p:nvGrpSpPr>
        <p:grpSpPr>
          <a:xfrm>
            <a:off x="24487409" y="31796818"/>
            <a:ext cx="4694561" cy="1361339"/>
            <a:chOff x="26232928" y="33961609"/>
            <a:chExt cx="5029200" cy="1458453"/>
          </a:xfrm>
        </p:grpSpPr>
        <p:sp>
          <p:nvSpPr>
            <p:cNvPr id="7" name="Rectangle 6"/>
            <p:cNvSpPr/>
            <p:nvPr/>
          </p:nvSpPr>
          <p:spPr>
            <a:xfrm>
              <a:off x="26232928" y="33961609"/>
              <a:ext cx="5029200" cy="1458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Picture 2" descr="Australian Government Department of Industry and Scien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64518" y="34007498"/>
              <a:ext cx="3209925" cy="638175"/>
            </a:xfrm>
            <a:prstGeom prst="rect">
              <a:avLst/>
            </a:prstGeom>
            <a:solidFill>
              <a:schemeClr val="bg1"/>
            </a:solidFill>
            <a:extLst/>
          </p:spPr>
        </p:pic>
        <p:pic>
          <p:nvPicPr>
            <p:cNvPr id="52" name="Picture 2" descr="State Government of Victoria, Australia – link to Government hom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04465" y="34716214"/>
              <a:ext cx="3914775" cy="666751"/>
            </a:xfrm>
            <a:prstGeom prst="rect">
              <a:avLst/>
            </a:prstGeom>
            <a:solidFill>
              <a:schemeClr val="bg1"/>
            </a:solidFill>
            <a:extLst/>
          </p:spPr>
        </p:pic>
        <p:pic>
          <p:nvPicPr>
            <p:cNvPr id="53" name="Picture 21" descr="Global CCS Institut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9759874" y="34069491"/>
              <a:ext cx="1368754" cy="514188"/>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54"/>
          <p:cNvSpPr/>
          <p:nvPr/>
        </p:nvSpPr>
        <p:spPr>
          <a:xfrm>
            <a:off x="759162" y="2329299"/>
            <a:ext cx="13596243" cy="584775"/>
          </a:xfrm>
          <a:prstGeom prst="rect">
            <a:avLst/>
          </a:prstGeom>
        </p:spPr>
        <p:txBody>
          <a:bodyPr wrap="square">
            <a:spAutoFit/>
          </a:bodyPr>
          <a:lstStyle/>
          <a:p>
            <a:pPr algn="just">
              <a:spcAft>
                <a:spcPts val="600"/>
              </a:spcAft>
            </a:pPr>
            <a:r>
              <a:rPr lang="en-AU" sz="3200" b="1" kern="1400" spc="-50" dirty="0" smtClean="0">
                <a:effectLst/>
                <a:latin typeface="Cambria" panose="02040503050406030204" pitchFamily="18" charset="0"/>
                <a:ea typeface="Times New Roman" panose="02020603050405020304" pitchFamily="18" charset="0"/>
                <a:cs typeface="Times New Roman" panose="02020603050405020304" pitchFamily="18" charset="0"/>
              </a:rPr>
              <a:t>MMV constraints for shallow-water nearshore storage sites</a:t>
            </a:r>
            <a:endParaRPr lang="en-AU" sz="3200" b="1" kern="1400" spc="-50" dirty="0">
              <a:effectLst/>
              <a:latin typeface="Cambria" panose="02040503050406030204" pitchFamily="18" charset="0"/>
              <a:ea typeface="Times New Roman" panose="02020603050405020304" pitchFamily="18" charset="0"/>
              <a:cs typeface="Times New Roman" panose="02020603050405020304" pitchFamily="18" charset="0"/>
            </a:endParaRPr>
          </a:p>
        </p:txBody>
      </p:sp>
      <p:grpSp>
        <p:nvGrpSpPr>
          <p:cNvPr id="60" name="Group 59"/>
          <p:cNvGrpSpPr/>
          <p:nvPr/>
        </p:nvGrpSpPr>
        <p:grpSpPr>
          <a:xfrm>
            <a:off x="667653" y="22434363"/>
            <a:ext cx="9345612" cy="7782151"/>
            <a:chOff x="557250" y="21568095"/>
            <a:chExt cx="9345612" cy="7782151"/>
          </a:xfrm>
        </p:grpSpPr>
        <p:sp>
          <p:nvSpPr>
            <p:cNvPr id="36" name="Rectangle 35"/>
            <p:cNvSpPr/>
            <p:nvPr/>
          </p:nvSpPr>
          <p:spPr>
            <a:xfrm>
              <a:off x="1328870" y="28611582"/>
              <a:ext cx="7088959" cy="738664"/>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11: Plume simulation after ~300 years</a:t>
              </a:r>
            </a:p>
            <a:p>
              <a:r>
                <a:rPr lang="en-AU" sz="1400" dirty="0" smtClean="0"/>
                <a:t>In structural storage sites, the plume is fully contained within the structural closure at all times and safely trapped below effective seals for 1000+ years (300 year </a:t>
              </a:r>
              <a:r>
                <a:rPr lang="en-AU" sz="1400" dirty="0" err="1" smtClean="0"/>
                <a:t>timestep</a:t>
              </a:r>
              <a:r>
                <a:rPr lang="en-AU" sz="1400" dirty="0" smtClean="0"/>
                <a:t> illustrated here)</a:t>
              </a:r>
              <a:endParaRPr lang="en-AU" sz="1400" dirty="0"/>
            </a:p>
          </p:txBody>
        </p:sp>
        <p:pic>
          <p:nvPicPr>
            <p:cNvPr id="205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250" y="21568095"/>
              <a:ext cx="9345612" cy="70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45"/>
          <p:cNvGrpSpPr/>
          <p:nvPr/>
        </p:nvGrpSpPr>
        <p:grpSpPr>
          <a:xfrm>
            <a:off x="667653" y="3641011"/>
            <a:ext cx="9345612" cy="7546311"/>
            <a:chOff x="200544" y="2967247"/>
            <a:chExt cx="9345612" cy="7546311"/>
          </a:xfrm>
        </p:grpSpPr>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544" y="2967247"/>
              <a:ext cx="9345612" cy="70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1726665" y="9990338"/>
              <a:ext cx="6720917" cy="523220"/>
            </a:xfrm>
            <a:prstGeom prst="rect">
              <a:avLst/>
            </a:prstGeom>
            <a:solidFill>
              <a:schemeClr val="bg1"/>
            </a:solidFill>
            <a:ln w="28575">
              <a:solidFill>
                <a:schemeClr val="tx1"/>
              </a:solidFill>
            </a:ln>
          </p:spPr>
          <p:txBody>
            <a:bodyPr wrap="square" rtlCol="0">
              <a:spAutoFit/>
            </a:bodyPr>
            <a:lstStyle/>
            <a:p>
              <a:r>
                <a:rPr lang="en-AU" sz="1400" b="1" dirty="0" smtClean="0"/>
                <a:t>Figure 8: Storage concepts.</a:t>
              </a:r>
            </a:p>
            <a:p>
              <a:r>
                <a:rPr lang="en-AU" sz="1400" dirty="0" smtClean="0"/>
                <a:t>Extensive</a:t>
              </a:r>
              <a:endParaRPr lang="en-AU" sz="1400" dirty="0"/>
            </a:p>
          </p:txBody>
        </p:sp>
      </p:grpSp>
      <p:grpSp>
        <p:nvGrpSpPr>
          <p:cNvPr id="47" name="Group 46"/>
          <p:cNvGrpSpPr/>
          <p:nvPr/>
        </p:nvGrpSpPr>
        <p:grpSpPr>
          <a:xfrm>
            <a:off x="11701463" y="3333165"/>
            <a:ext cx="6840537" cy="7245370"/>
            <a:chOff x="10969745" y="3333165"/>
            <a:chExt cx="6840537" cy="724537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69745" y="3333165"/>
              <a:ext cx="6840537" cy="6291263"/>
            </a:xfrm>
            <a:prstGeom prst="rect">
              <a:avLst/>
            </a:prstGeom>
            <a:solidFill>
              <a:schemeClr val="bg1"/>
            </a:solidFill>
            <a:ln>
              <a:noFill/>
            </a:ln>
            <a:effectLst/>
          </p:spPr>
        </p:pic>
        <p:sp>
          <p:nvSpPr>
            <p:cNvPr id="61" name="TextBox 60"/>
            <p:cNvSpPr txBox="1"/>
            <p:nvPr/>
          </p:nvSpPr>
          <p:spPr>
            <a:xfrm>
              <a:off x="11029554" y="9624428"/>
              <a:ext cx="6720917" cy="954107"/>
            </a:xfrm>
            <a:prstGeom prst="rect">
              <a:avLst/>
            </a:prstGeom>
            <a:solidFill>
              <a:schemeClr val="bg1"/>
            </a:solidFill>
            <a:ln w="28575">
              <a:solidFill>
                <a:schemeClr val="tx1"/>
              </a:solidFill>
            </a:ln>
          </p:spPr>
          <p:txBody>
            <a:bodyPr wrap="square" rtlCol="0">
              <a:spAutoFit/>
            </a:bodyPr>
            <a:lstStyle/>
            <a:p>
              <a:r>
                <a:rPr lang="en-AU" sz="1400" b="1" dirty="0" smtClean="0"/>
                <a:t>Figure 9: Reservoir injectivity for CCS projects worldwide.</a:t>
              </a:r>
            </a:p>
            <a:p>
              <a:r>
                <a:rPr lang="en-AU" sz="1400" dirty="0" smtClean="0"/>
                <a:t>Injectivity is ultimately controlled by reservoir thickness and permeability. Ideal reservoirs (Type 1) are coloured green, and adequate reservoirs (Type 2) are white. Poor reservoirs (type 3) are red and injection is contraindicated because of risk of fracturing (e.g. In Salah)</a:t>
              </a:r>
              <a:endParaRPr lang="en-AU" sz="1400" dirty="0"/>
            </a:p>
          </p:txBody>
        </p:sp>
      </p:grpSp>
      <p:grpSp>
        <p:nvGrpSpPr>
          <p:cNvPr id="40" name="Group 39"/>
          <p:cNvGrpSpPr/>
          <p:nvPr/>
        </p:nvGrpSpPr>
        <p:grpSpPr>
          <a:xfrm>
            <a:off x="20165787" y="3352255"/>
            <a:ext cx="9412288" cy="8001019"/>
            <a:chOff x="19645065" y="2967247"/>
            <a:chExt cx="9412288" cy="8001019"/>
          </a:xfrm>
        </p:grpSpPr>
        <p:pic>
          <p:nvPicPr>
            <p:cNvPr id="2052"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645065" y="2967247"/>
              <a:ext cx="9412288" cy="704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21249784" y="10014159"/>
              <a:ext cx="6720917" cy="954107"/>
            </a:xfrm>
            <a:prstGeom prst="rect">
              <a:avLst/>
            </a:prstGeom>
            <a:solidFill>
              <a:schemeClr val="bg1"/>
            </a:solidFill>
            <a:ln w="28575">
              <a:solidFill>
                <a:schemeClr val="tx1"/>
              </a:solidFill>
            </a:ln>
          </p:spPr>
          <p:txBody>
            <a:bodyPr wrap="square" rtlCol="0">
              <a:spAutoFit/>
            </a:bodyPr>
            <a:lstStyle/>
            <a:p>
              <a:r>
                <a:rPr lang="en-AU" sz="1400" b="1" dirty="0" smtClean="0"/>
                <a:t>Figure 10: Reservoir detail.</a:t>
              </a:r>
            </a:p>
            <a:p>
              <a:r>
                <a:rPr lang="en-AU" sz="1400" dirty="0" smtClean="0"/>
                <a:t>Full 3D geostatic models have been build, using offset and local well data and regional and local geological depositional models. Full CO2 flow simulation has been completed for injection rates up to 5 Mtpa over 25 years (i.e. 125 Mt total injection)</a:t>
              </a:r>
              <a:endParaRPr lang="en-AU" sz="1400" dirty="0"/>
            </a:p>
          </p:txBody>
        </p:sp>
      </p:grpSp>
      <p:grpSp>
        <p:nvGrpSpPr>
          <p:cNvPr id="39" name="Group 38"/>
          <p:cNvGrpSpPr/>
          <p:nvPr/>
        </p:nvGrpSpPr>
        <p:grpSpPr>
          <a:xfrm>
            <a:off x="10851999" y="17779518"/>
            <a:ext cx="8539465" cy="6396120"/>
            <a:chOff x="10424948" y="10261283"/>
            <a:chExt cx="8539465" cy="6396120"/>
          </a:xfrm>
        </p:grpSpPr>
        <p:grpSp>
          <p:nvGrpSpPr>
            <p:cNvPr id="49" name="Group 48"/>
            <p:cNvGrpSpPr/>
            <p:nvPr/>
          </p:nvGrpSpPr>
          <p:grpSpPr>
            <a:xfrm>
              <a:off x="10424948" y="10261283"/>
              <a:ext cx="8539465" cy="6396120"/>
              <a:chOff x="11168062" y="10993295"/>
              <a:chExt cx="9148178" cy="6852403"/>
            </a:xfrm>
          </p:grpSpPr>
          <p:pic>
            <p:nvPicPr>
              <p:cNvPr id="19"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68648" y="10993295"/>
                <a:ext cx="9147592" cy="559564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11168062" y="16592714"/>
                <a:ext cx="9148177" cy="1252984"/>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13: The Mitchell river “silt jetties”</a:t>
                </a:r>
              </a:p>
              <a:p>
                <a:r>
                  <a:rPr lang="en-AU" sz="1400" dirty="0" smtClean="0"/>
                  <a:t>The </a:t>
                </a:r>
                <a:r>
                  <a:rPr lang="en-AU" sz="1400" dirty="0"/>
                  <a:t>modern-day Mitchell River in the onshore Gippsland Lakes </a:t>
                </a:r>
                <a:r>
                  <a:rPr lang="en-AU" sz="1400" dirty="0" smtClean="0"/>
                  <a:t>has </a:t>
                </a:r>
                <a:r>
                  <a:rPr lang="en-AU" sz="1400" dirty="0"/>
                  <a:t>built a ~ 10 km finger delta down </a:t>
                </a:r>
                <a:r>
                  <a:rPr lang="en-AU" sz="1400" dirty="0" smtClean="0"/>
                  <a:t>the </a:t>
                </a:r>
                <a:r>
                  <a:rPr lang="en-AU" sz="1400" dirty="0"/>
                  <a:t>west side of Jones Bay, from the town of Bairnsdale towards Paynesville, and then eastwards across Lake King</a:t>
                </a:r>
                <a:r>
                  <a:rPr lang="en-AU" sz="1400" dirty="0" smtClean="0"/>
                  <a:t>. These modern systems are direct analogues of the Latrobe Group depositional system, and are the longest finger deltas outside of the Mississippi region</a:t>
                </a:r>
                <a:endParaRPr lang="en-AU" sz="1400" dirty="0"/>
              </a:p>
            </p:txBody>
          </p:sp>
        </p:grpSp>
        <p:cxnSp>
          <p:nvCxnSpPr>
            <p:cNvPr id="21" name="Straight Connector 20"/>
            <p:cNvCxnSpPr/>
            <p:nvPr/>
          </p:nvCxnSpPr>
          <p:spPr>
            <a:xfrm flipV="1">
              <a:off x="17570424" y="14158361"/>
              <a:ext cx="9940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611225" y="13839162"/>
              <a:ext cx="912468" cy="369332"/>
            </a:xfrm>
            <a:prstGeom prst="rect">
              <a:avLst/>
            </a:prstGeom>
            <a:noFill/>
            <a:ln w="28575">
              <a:noFill/>
            </a:ln>
          </p:spPr>
          <p:txBody>
            <a:bodyPr wrap="square" rtlCol="0">
              <a:spAutoFit/>
            </a:bodyPr>
            <a:lstStyle/>
            <a:p>
              <a:pPr algn="ctr"/>
              <a:r>
                <a:rPr lang="en-AU" sz="1800" b="1" dirty="0" smtClean="0">
                  <a:solidFill>
                    <a:schemeClr val="bg1"/>
                  </a:solidFill>
                </a:rPr>
                <a:t>2 km</a:t>
              </a:r>
              <a:endParaRPr lang="en-AU" sz="1800" b="1" dirty="0">
                <a:solidFill>
                  <a:schemeClr val="bg1"/>
                </a:solidFill>
              </a:endParaRPr>
            </a:p>
          </p:txBody>
        </p:sp>
      </p:grpSp>
    </p:spTree>
    <p:extLst>
      <p:ext uri="{BB962C8B-B14F-4D97-AF65-F5344CB8AC3E}">
        <p14:creationId xmlns:p14="http://schemas.microsoft.com/office/powerpoint/2010/main" val="1569949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741</TotalTime>
  <Words>880</Words>
  <Application>Microsoft Office PowerPoint</Application>
  <PresentationFormat>Custom</PresentationFormat>
  <Paragraphs>52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Hoffman</dc:creator>
  <cp:lastModifiedBy>Nick Hoffman</cp:lastModifiedBy>
  <cp:revision>67</cp:revision>
  <cp:lastPrinted>2015-04-22T22:08:19Z</cp:lastPrinted>
  <dcterms:created xsi:type="dcterms:W3CDTF">2015-03-28T07:59:05Z</dcterms:created>
  <dcterms:modified xsi:type="dcterms:W3CDTF">2015-11-03T22:27:47Z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61f4a638-d058-4824-a820-220f7d33403d</vt:lpwstr>
  </property>
  <property fmtid="{D5CDD505-2E9C-101B-9397-08002B2CF9AE}" pid="3" name="DSDBI ClassificationCLASSIFICATION">
    <vt:lpwstr>UNCLASSIFIED</vt:lpwstr>
  </property>
  <property fmtid="{D5CDD505-2E9C-101B-9397-08002B2CF9AE}" pid="4" name="DSDBI ClassificationDLM FOR SEC-MARKINGS">
    <vt:lpwstr>NONE</vt:lpwstr>
  </property>
  <property fmtid="{D5CDD505-2E9C-101B-9397-08002B2CF9AE}" pid="5" name="Classification">
    <vt:lpwstr>UNCLASSIFIED
NONE
Nick Hoffman</vt:lpwstr>
  </property>
</Properties>
</file>