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handoutMasterIdLst>
    <p:handoutMasterId r:id="rId4"/>
  </p:handoutMasterIdLst>
  <p:sldIdLst>
    <p:sldId id="256" r:id="rId2"/>
  </p:sldIdLst>
  <p:sldSz cx="30243463" cy="33602613"/>
  <p:notesSz cx="41744900" cy="29464000"/>
  <p:defaultTextStyle>
    <a:defPPr>
      <a:defRPr lang="en-US"/>
    </a:defPPr>
    <a:lvl1pPr marL="0" algn="l" defTabSz="2073493" rtl="0" eaLnBrk="1" latinLnBrk="0" hangingPunct="1">
      <a:defRPr sz="4082" kern="1200">
        <a:solidFill>
          <a:schemeClr val="tx1"/>
        </a:solidFill>
        <a:latin typeface="+mn-lt"/>
        <a:ea typeface="+mn-ea"/>
        <a:cs typeface="+mn-cs"/>
      </a:defRPr>
    </a:lvl1pPr>
    <a:lvl2pPr marL="1036747" algn="l" defTabSz="2073493" rtl="0" eaLnBrk="1" latinLnBrk="0" hangingPunct="1">
      <a:defRPr sz="4082" kern="1200">
        <a:solidFill>
          <a:schemeClr val="tx1"/>
        </a:solidFill>
        <a:latin typeface="+mn-lt"/>
        <a:ea typeface="+mn-ea"/>
        <a:cs typeface="+mn-cs"/>
      </a:defRPr>
    </a:lvl2pPr>
    <a:lvl3pPr marL="2073493" algn="l" defTabSz="2073493" rtl="0" eaLnBrk="1" latinLnBrk="0" hangingPunct="1">
      <a:defRPr sz="4082" kern="1200">
        <a:solidFill>
          <a:schemeClr val="tx1"/>
        </a:solidFill>
        <a:latin typeface="+mn-lt"/>
        <a:ea typeface="+mn-ea"/>
        <a:cs typeface="+mn-cs"/>
      </a:defRPr>
    </a:lvl3pPr>
    <a:lvl4pPr marL="3110240" algn="l" defTabSz="2073493" rtl="0" eaLnBrk="1" latinLnBrk="0" hangingPunct="1">
      <a:defRPr sz="4082" kern="1200">
        <a:solidFill>
          <a:schemeClr val="tx1"/>
        </a:solidFill>
        <a:latin typeface="+mn-lt"/>
        <a:ea typeface="+mn-ea"/>
        <a:cs typeface="+mn-cs"/>
      </a:defRPr>
    </a:lvl4pPr>
    <a:lvl5pPr marL="4146987" algn="l" defTabSz="2073493" rtl="0" eaLnBrk="1" latinLnBrk="0" hangingPunct="1">
      <a:defRPr sz="4082" kern="1200">
        <a:solidFill>
          <a:schemeClr val="tx1"/>
        </a:solidFill>
        <a:latin typeface="+mn-lt"/>
        <a:ea typeface="+mn-ea"/>
        <a:cs typeface="+mn-cs"/>
      </a:defRPr>
    </a:lvl5pPr>
    <a:lvl6pPr marL="5183734" algn="l" defTabSz="2073493" rtl="0" eaLnBrk="1" latinLnBrk="0" hangingPunct="1">
      <a:defRPr sz="4082" kern="1200">
        <a:solidFill>
          <a:schemeClr val="tx1"/>
        </a:solidFill>
        <a:latin typeface="+mn-lt"/>
        <a:ea typeface="+mn-ea"/>
        <a:cs typeface="+mn-cs"/>
      </a:defRPr>
    </a:lvl6pPr>
    <a:lvl7pPr marL="6220480" algn="l" defTabSz="2073493" rtl="0" eaLnBrk="1" latinLnBrk="0" hangingPunct="1">
      <a:defRPr sz="4082" kern="1200">
        <a:solidFill>
          <a:schemeClr val="tx1"/>
        </a:solidFill>
        <a:latin typeface="+mn-lt"/>
        <a:ea typeface="+mn-ea"/>
        <a:cs typeface="+mn-cs"/>
      </a:defRPr>
    </a:lvl7pPr>
    <a:lvl8pPr marL="7257227" algn="l" defTabSz="2073493" rtl="0" eaLnBrk="1" latinLnBrk="0" hangingPunct="1">
      <a:defRPr sz="4082" kern="1200">
        <a:solidFill>
          <a:schemeClr val="tx1"/>
        </a:solidFill>
        <a:latin typeface="+mn-lt"/>
        <a:ea typeface="+mn-ea"/>
        <a:cs typeface="+mn-cs"/>
      </a:defRPr>
    </a:lvl8pPr>
    <a:lvl9pPr marL="8293974" algn="l" defTabSz="2073493" rtl="0" eaLnBrk="1" latinLnBrk="0" hangingPunct="1">
      <a:defRPr sz="4082"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88CE6"/>
    <a:srgbClr val="21377D"/>
    <a:srgbClr val="FFFFCC"/>
    <a:srgbClr val="5B9BD5"/>
    <a:srgbClr val="536897"/>
    <a:srgbClr val="5270AC"/>
    <a:srgbClr val="657199"/>
    <a:srgbClr val="616EA7"/>
    <a:srgbClr val="576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27" d="100"/>
          <a:sy n="27" d="100"/>
        </p:scale>
        <p:origin x="-2124" y="-108"/>
      </p:cViewPr>
      <p:guideLst>
        <p:guide orient="horz" pos="10583"/>
        <p:guide pos="95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sz="quarter" idx="1"/>
          </p:nvPr>
        </p:nvSpPr>
        <p:spPr>
          <a:xfrm>
            <a:off x="23648198" y="0"/>
            <a:ext cx="18089457" cy="1473200"/>
          </a:xfrm>
          <a:prstGeom prst="rect">
            <a:avLst/>
          </a:prstGeom>
        </p:spPr>
        <p:txBody>
          <a:bodyPr vert="horz" lIns="406908" tIns="203454" rIns="406908" bIns="203454" rtlCol="0"/>
          <a:lstStyle>
            <a:lvl1pPr algn="r">
              <a:defRPr sz="5300"/>
            </a:lvl1pPr>
          </a:lstStyle>
          <a:p>
            <a:fld id="{F46A5F47-AF87-4245-9697-F2BBE095DC51}" type="datetimeFigureOut">
              <a:rPr lang="en-AU" smtClean="0"/>
              <a:t>12/04/2016</a:t>
            </a:fld>
            <a:endParaRPr lang="en-AU"/>
          </a:p>
        </p:txBody>
      </p:sp>
      <p:sp>
        <p:nvSpPr>
          <p:cNvPr id="4" name="Footer Placeholder 3"/>
          <p:cNvSpPr>
            <a:spLocks noGrp="1"/>
          </p:cNvSpPr>
          <p:nvPr>
            <p:ph type="ftr" sz="quarter" idx="2"/>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5" name="Slide Number Placeholder 4"/>
          <p:cNvSpPr>
            <a:spLocks noGrp="1"/>
          </p:cNvSpPr>
          <p:nvPr>
            <p:ph type="sldNum" sz="quarter" idx="3"/>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E9694EB6-3FC0-43E1-8EEB-417333EBE4F6}" type="slidenum">
              <a:rPr lang="en-AU" smtClean="0"/>
              <a:t>‹#›</a:t>
            </a:fld>
            <a:endParaRPr lang="en-AU"/>
          </a:p>
        </p:txBody>
      </p:sp>
      <p:sp>
        <p:nvSpPr>
          <p:cNvPr id="6" name="hc" descr="UNCLASSIFIED"/>
          <p:cNvSpPr txBox="1"/>
          <p:nvPr/>
        </p:nvSpPr>
        <p:spPr>
          <a:xfrm>
            <a:off x="0" y="0"/>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
        <p:nvSpPr>
          <p:cNvPr id="7" name="fc" descr="UNCLASSIFIED"/>
          <p:cNvSpPr txBox="1"/>
          <p:nvPr/>
        </p:nvSpPr>
        <p:spPr>
          <a:xfrm>
            <a:off x="0" y="29263339"/>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Tree>
    <p:extLst>
      <p:ext uri="{BB962C8B-B14F-4D97-AF65-F5344CB8AC3E}">
        <p14:creationId xmlns:p14="http://schemas.microsoft.com/office/powerpoint/2010/main" val="171055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idx="1"/>
          </p:nvPr>
        </p:nvSpPr>
        <p:spPr>
          <a:xfrm>
            <a:off x="23648198" y="0"/>
            <a:ext cx="18089457" cy="1473200"/>
          </a:xfrm>
          <a:prstGeom prst="rect">
            <a:avLst/>
          </a:prstGeom>
        </p:spPr>
        <p:txBody>
          <a:bodyPr vert="horz" lIns="406908" tIns="203454" rIns="406908" bIns="203454" rtlCol="0"/>
          <a:lstStyle>
            <a:lvl1pPr algn="r">
              <a:defRPr sz="5300"/>
            </a:lvl1pPr>
          </a:lstStyle>
          <a:p>
            <a:fld id="{44664E01-A17A-4088-B9D8-2A97D0FE6BF1}" type="datetimeFigureOut">
              <a:rPr lang="en-AU" smtClean="0"/>
              <a:t>12/04/2016</a:t>
            </a:fld>
            <a:endParaRPr lang="en-AU"/>
          </a:p>
        </p:txBody>
      </p:sp>
      <p:sp>
        <p:nvSpPr>
          <p:cNvPr id="4" name="Slide Image Placeholder 3"/>
          <p:cNvSpPr>
            <a:spLocks noGrp="1" noRot="1" noChangeAspect="1"/>
          </p:cNvSpPr>
          <p:nvPr>
            <p:ph type="sldImg" idx="2"/>
          </p:nvPr>
        </p:nvSpPr>
        <p:spPr>
          <a:xfrm>
            <a:off x="15900400" y="2209800"/>
            <a:ext cx="9944100" cy="11049000"/>
          </a:xfrm>
          <a:prstGeom prst="rect">
            <a:avLst/>
          </a:prstGeom>
          <a:noFill/>
          <a:ln w="12700">
            <a:solidFill>
              <a:prstClr val="black"/>
            </a:solidFill>
          </a:ln>
        </p:spPr>
        <p:txBody>
          <a:bodyPr vert="horz" lIns="406908" tIns="203454" rIns="406908" bIns="203454" rtlCol="0" anchor="ctr"/>
          <a:lstStyle/>
          <a:p>
            <a:endParaRPr lang="en-AU"/>
          </a:p>
        </p:txBody>
      </p:sp>
      <p:sp>
        <p:nvSpPr>
          <p:cNvPr id="5" name="Notes Placeholder 4"/>
          <p:cNvSpPr>
            <a:spLocks noGrp="1"/>
          </p:cNvSpPr>
          <p:nvPr>
            <p:ph type="body" sz="quarter" idx="3"/>
          </p:nvPr>
        </p:nvSpPr>
        <p:spPr>
          <a:xfrm>
            <a:off x="4174490" y="13995400"/>
            <a:ext cx="33395920" cy="13258800"/>
          </a:xfrm>
          <a:prstGeom prst="rect">
            <a:avLst/>
          </a:prstGeom>
        </p:spPr>
        <p:txBody>
          <a:bodyPr vert="horz" lIns="406908" tIns="203454" rIns="406908" bIns="2034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7" name="Slide Number Placeholder 6"/>
          <p:cNvSpPr>
            <a:spLocks noGrp="1"/>
          </p:cNvSpPr>
          <p:nvPr>
            <p:ph type="sldNum" sz="quarter" idx="5"/>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C09A50E7-A934-4B00-8B0F-4DBA3A55EE2E}" type="slidenum">
              <a:rPr lang="en-AU" smtClean="0"/>
              <a:t>‹#›</a:t>
            </a:fld>
            <a:endParaRPr lang="en-AU"/>
          </a:p>
        </p:txBody>
      </p:sp>
    </p:spTree>
    <p:extLst>
      <p:ext uri="{BB962C8B-B14F-4D97-AF65-F5344CB8AC3E}">
        <p14:creationId xmlns:p14="http://schemas.microsoft.com/office/powerpoint/2010/main" val="107492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0400" y="2209800"/>
            <a:ext cx="9944100" cy="1104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09A50E7-A934-4B00-8B0F-4DBA3A55EE2E}" type="slidenum">
              <a:rPr lang="en-AU" smtClean="0"/>
              <a:t>1</a:t>
            </a:fld>
            <a:endParaRPr lang="en-AU"/>
          </a:p>
        </p:txBody>
      </p:sp>
    </p:spTree>
    <p:extLst>
      <p:ext uri="{BB962C8B-B14F-4D97-AF65-F5344CB8AC3E}">
        <p14:creationId xmlns:p14="http://schemas.microsoft.com/office/powerpoint/2010/main" val="56904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8260" y="5499319"/>
            <a:ext cx="25706944" cy="11698687"/>
          </a:xfrm>
        </p:spPr>
        <p:txBody>
          <a:bodyPr anchor="b"/>
          <a:lstStyle>
            <a:lvl1pPr algn="ctr">
              <a:defRPr sz="21259"/>
            </a:lvl1pPr>
          </a:lstStyle>
          <a:p>
            <a:r>
              <a:rPr lang="en-US" smtClean="0"/>
              <a:t>Click to edit Master title style</a:t>
            </a:r>
            <a:endParaRPr lang="en-US" dirty="0"/>
          </a:p>
        </p:txBody>
      </p:sp>
      <p:sp>
        <p:nvSpPr>
          <p:cNvPr id="3" name="Subtitle 2"/>
          <p:cNvSpPr>
            <a:spLocks noGrp="1"/>
          </p:cNvSpPr>
          <p:nvPr>
            <p:ph type="subTitle" idx="1"/>
          </p:nvPr>
        </p:nvSpPr>
        <p:spPr>
          <a:xfrm>
            <a:off x="3780434" y="17649154"/>
            <a:ext cx="22682597" cy="81128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65040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29286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2980" y="1789028"/>
            <a:ext cx="6521246" cy="2847666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79241" y="1789028"/>
            <a:ext cx="19185697" cy="284766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13679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6250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489" y="8377328"/>
            <a:ext cx="26084987" cy="13977751"/>
          </a:xfrm>
        </p:spPr>
        <p:txBody>
          <a:bodyPr anchor="b"/>
          <a:lstStyle>
            <a:lvl1pPr>
              <a:defRPr sz="21259"/>
            </a:lvl1pPr>
          </a:lstStyle>
          <a:p>
            <a:r>
              <a:rPr lang="en-US" smtClean="0"/>
              <a:t>Click to edit Master title style</a:t>
            </a:r>
            <a:endParaRPr lang="en-US" dirty="0"/>
          </a:p>
        </p:txBody>
      </p:sp>
      <p:sp>
        <p:nvSpPr>
          <p:cNvPr id="3" name="Text Placeholder 2"/>
          <p:cNvSpPr>
            <a:spLocks noGrp="1"/>
          </p:cNvSpPr>
          <p:nvPr>
            <p:ph type="body" idx="1"/>
          </p:nvPr>
        </p:nvSpPr>
        <p:spPr>
          <a:xfrm>
            <a:off x="2063489" y="22487314"/>
            <a:ext cx="26084987" cy="7350569"/>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3854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79240"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5310755"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74F2B5-4C40-4939-93EE-621F74FFC35D}" type="datetimeFigureOut">
              <a:rPr lang="en-AU" smtClean="0"/>
              <a:t>12/04/2016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5092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3178" y="1789037"/>
            <a:ext cx="26084987" cy="649495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083182" y="8237309"/>
            <a:ext cx="12794400"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4" name="Content Placeholder 3"/>
          <p:cNvSpPr>
            <a:spLocks noGrp="1"/>
          </p:cNvSpPr>
          <p:nvPr>
            <p:ph sz="half" idx="2"/>
          </p:nvPr>
        </p:nvSpPr>
        <p:spPr>
          <a:xfrm>
            <a:off x="2083182" y="12274289"/>
            <a:ext cx="12794400"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5310757" y="8237309"/>
            <a:ext cx="12857411"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6" name="Content Placeholder 5"/>
          <p:cNvSpPr>
            <a:spLocks noGrp="1"/>
          </p:cNvSpPr>
          <p:nvPr>
            <p:ph sz="quarter" idx="4"/>
          </p:nvPr>
        </p:nvSpPr>
        <p:spPr>
          <a:xfrm>
            <a:off x="15310757" y="12274289"/>
            <a:ext cx="12857411"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74F2B5-4C40-4939-93EE-621F74FFC35D}" type="datetimeFigureOut">
              <a:rPr lang="en-AU" smtClean="0"/>
              <a:t>12/04/2016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34194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74F2B5-4C40-4939-93EE-621F74FFC35D}" type="datetimeFigureOut">
              <a:rPr lang="en-AU" smtClean="0"/>
              <a:t>12/04/2016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3129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4F2B5-4C40-4939-93EE-621F74FFC35D}" type="datetimeFigureOut">
              <a:rPr lang="en-AU" smtClean="0"/>
              <a:t>12/04/2016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17321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Content Placeholder 2"/>
          <p:cNvSpPr>
            <a:spLocks noGrp="1"/>
          </p:cNvSpPr>
          <p:nvPr>
            <p:ph idx="1"/>
          </p:nvPr>
        </p:nvSpPr>
        <p:spPr>
          <a:xfrm>
            <a:off x="12857410" y="4838163"/>
            <a:ext cx="15310754" cy="23879635"/>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12/04/2016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522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57410" y="4838163"/>
            <a:ext cx="15310754" cy="23879635"/>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smtClean="0"/>
              <a:t>Click icon to add picture</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12/04/2016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43113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239" y="1789037"/>
            <a:ext cx="26084987" cy="649495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79239" y="8945142"/>
            <a:ext cx="26084987" cy="213205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79239" y="31144653"/>
            <a:ext cx="6804779" cy="1789028"/>
          </a:xfrm>
          <a:prstGeom prst="rect">
            <a:avLst/>
          </a:prstGeom>
        </p:spPr>
        <p:txBody>
          <a:bodyPr vert="horz" lIns="91440" tIns="45720" rIns="91440" bIns="45720" rtlCol="0" anchor="ctr"/>
          <a:lstStyle>
            <a:lvl1pPr algn="l">
              <a:defRPr sz="4252">
                <a:solidFill>
                  <a:schemeClr val="tx1">
                    <a:tint val="75000"/>
                  </a:schemeClr>
                </a:solidFill>
              </a:defRPr>
            </a:lvl1pPr>
          </a:lstStyle>
          <a:p>
            <a:fld id="{4774F2B5-4C40-4939-93EE-621F74FFC35D}" type="datetimeFigureOut">
              <a:rPr lang="en-AU" smtClean="0"/>
              <a:t>12/04/2016</a:t>
            </a:fld>
            <a:endParaRPr lang="en-AU"/>
          </a:p>
        </p:txBody>
      </p:sp>
      <p:sp>
        <p:nvSpPr>
          <p:cNvPr id="5" name="Footer Placeholder 4"/>
          <p:cNvSpPr>
            <a:spLocks noGrp="1"/>
          </p:cNvSpPr>
          <p:nvPr>
            <p:ph type="ftr" sz="quarter" idx="3"/>
          </p:nvPr>
        </p:nvSpPr>
        <p:spPr>
          <a:xfrm>
            <a:off x="10018148" y="31144653"/>
            <a:ext cx="10207169" cy="1789028"/>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21359447" y="31144653"/>
            <a:ext cx="6804779" cy="1789028"/>
          </a:xfrm>
          <a:prstGeom prst="rect">
            <a:avLst/>
          </a:prstGeom>
        </p:spPr>
        <p:txBody>
          <a:bodyPr vert="horz" lIns="91440" tIns="45720" rIns="91440" bIns="45720" rtlCol="0" anchor="ctr"/>
          <a:lstStyle>
            <a:lvl1pPr algn="r">
              <a:defRPr sz="4252">
                <a:solidFill>
                  <a:schemeClr val="tx1">
                    <a:tint val="75000"/>
                  </a:schemeClr>
                </a:solidFill>
              </a:defRPr>
            </a:lvl1pPr>
          </a:lstStyle>
          <a:p>
            <a:fld id="{CFA91AF1-1D8F-42B4-B5EF-A9D870244A14}" type="slidenum">
              <a:rPr lang="en-AU" smtClean="0"/>
              <a:t>‹#›</a:t>
            </a:fld>
            <a:endParaRPr lang="en-AU"/>
          </a:p>
        </p:txBody>
      </p:sp>
      <p:sp>
        <p:nvSpPr>
          <p:cNvPr id="7" name="hc" descr="UNCLASSIFIED"/>
          <p:cNvSpPr txBox="1"/>
          <p:nvPr userDrawn="1"/>
        </p:nvSpPr>
        <p:spPr>
          <a:xfrm>
            <a:off x="0" y="0"/>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
        <p:nvSpPr>
          <p:cNvPr id="8" name="fc" descr="UNCLASSIFIED"/>
          <p:cNvSpPr txBox="1"/>
          <p:nvPr userDrawn="1"/>
        </p:nvSpPr>
        <p:spPr>
          <a:xfrm>
            <a:off x="0" y="33401952"/>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Tree>
    <p:extLst>
      <p:ext uri="{BB962C8B-B14F-4D97-AF65-F5344CB8AC3E}">
        <p14:creationId xmlns:p14="http://schemas.microsoft.com/office/powerpoint/2010/main" val="16357888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27678" y="-70181"/>
            <a:ext cx="30265619" cy="33672794"/>
          </a:xfrm>
          <a:prstGeom prst="rect">
            <a:avLst/>
          </a:prstGeom>
          <a:gradFill flip="none" rotWithShape="1">
            <a:gsLst>
              <a:gs pos="0">
                <a:srgbClr val="6681CC"/>
              </a:gs>
              <a:gs pos="42000">
                <a:srgbClr val="536897"/>
              </a:gs>
              <a:gs pos="100000">
                <a:srgbClr val="D3DB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4" name="Group 93"/>
          <p:cNvGrpSpPr/>
          <p:nvPr/>
        </p:nvGrpSpPr>
        <p:grpSpPr>
          <a:xfrm>
            <a:off x="-27678" y="-71501"/>
            <a:ext cx="30197885" cy="11663728"/>
            <a:chOff x="0" y="908716"/>
            <a:chExt cx="11388401" cy="4398919"/>
          </a:xfrm>
        </p:grpSpPr>
        <p:pic>
          <p:nvPicPr>
            <p:cNvPr id="95" name="Picture 2" descr="C:\Users\nh84\Desktop\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0635"/>
            <a:stretch/>
          </p:blipFill>
          <p:spPr bwMode="auto">
            <a:xfrm>
              <a:off x="0" y="908720"/>
              <a:ext cx="4877481" cy="435867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 descr="C:\Users\nh84\Desktop\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391" b="10086"/>
            <a:stretch/>
          </p:blipFill>
          <p:spPr bwMode="auto">
            <a:xfrm>
              <a:off x="4860033" y="908718"/>
              <a:ext cx="4896526" cy="438550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 descr="C:\Users\nh84\Desktop\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9810"/>
            <a:stretch/>
          </p:blipFill>
          <p:spPr bwMode="auto">
            <a:xfrm>
              <a:off x="9711767" y="908716"/>
              <a:ext cx="1676634" cy="43989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p:cNvGrpSpPr/>
          <p:nvPr/>
        </p:nvGrpSpPr>
        <p:grpSpPr>
          <a:xfrm>
            <a:off x="21641571" y="3533127"/>
            <a:ext cx="6720917" cy="5775297"/>
            <a:chOff x="22422169" y="3705615"/>
            <a:chExt cx="7200000" cy="6187292"/>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422169" y="3705615"/>
              <a:ext cx="7200000" cy="4692967"/>
            </a:xfrm>
            <a:prstGeom prst="rect">
              <a:avLst/>
            </a:prstGeom>
            <a:noFill/>
            <a:ln w="28575">
              <a:solidFill>
                <a:schemeClr val="tx1"/>
              </a:solidFill>
            </a:ln>
          </p:spPr>
        </p:pic>
        <p:sp>
          <p:nvSpPr>
            <p:cNvPr id="7" name="Rectangle 6"/>
            <p:cNvSpPr/>
            <p:nvPr/>
          </p:nvSpPr>
          <p:spPr>
            <a:xfrm>
              <a:off x="22422169" y="8409110"/>
              <a:ext cx="7200000" cy="1483797"/>
            </a:xfrm>
            <a:prstGeom prst="rect">
              <a:avLst/>
            </a:prstGeom>
            <a:solidFill>
              <a:schemeClr val="bg1"/>
            </a:solidFill>
            <a:ln w="28575">
              <a:solidFill>
                <a:schemeClr val="tx1"/>
              </a:solidFill>
            </a:ln>
          </p:spPr>
          <p:txBody>
            <a:bodyPr wrap="square" rtlCol="0">
              <a:spAutoFit/>
            </a:bodyPr>
            <a:lstStyle/>
            <a:p>
              <a:r>
                <a:rPr lang="en-AU" sz="1400" b="1" dirty="0"/>
                <a:t>Figure 2: MICP data sorted by geological formation for the Gippsland Basin.</a:t>
              </a:r>
            </a:p>
            <a:p>
              <a:r>
                <a:rPr lang="en-AU" sz="1400" b="1" dirty="0"/>
                <a:t>The cover sequence of Gippsland Limestone has poor seal capacity. The classic petroleum topseal of Lakes Entrance Fm. is an excellent seal, as is the underlying greensand. Upper Cobia Subgroup seals are poor, but many lower Cobia Subgroup (Traralgon Fm.) seals are again excellent and essentially equal to Lakes Entrance Fm. Some deeper Halibut and Golden Beach Subgroup seals also have merit.</a:t>
              </a:r>
            </a:p>
          </p:txBody>
        </p:sp>
      </p:grpSp>
      <p:grpSp>
        <p:nvGrpSpPr>
          <p:cNvPr id="103" name="Group 102"/>
          <p:cNvGrpSpPr/>
          <p:nvPr/>
        </p:nvGrpSpPr>
        <p:grpSpPr>
          <a:xfrm>
            <a:off x="21641571" y="10209816"/>
            <a:ext cx="6720917" cy="5863070"/>
            <a:chOff x="11778690" y="10815823"/>
            <a:chExt cx="7200000" cy="6281326"/>
          </a:xfrm>
        </p:grpSpPr>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4070"/>
            <a:stretch/>
          </p:blipFill>
          <p:spPr bwMode="auto">
            <a:xfrm>
              <a:off x="11778690" y="10815823"/>
              <a:ext cx="7200000" cy="5378227"/>
            </a:xfrm>
            <a:prstGeom prst="rect">
              <a:avLst/>
            </a:prstGeom>
            <a:solidFill>
              <a:schemeClr val="bg1"/>
            </a:solidFill>
            <a:ln w="28575">
              <a:solidFill>
                <a:schemeClr val="tx1"/>
              </a:solidFill>
            </a:ln>
            <a:extLst>
              <a:ext uri="{53640926-AAD7-44D8-BBD7-CCE9431645EC}">
                <a14:shadowObscured xmlns:a14="http://schemas.microsoft.com/office/drawing/2010/main"/>
              </a:ext>
            </a:extLst>
          </p:spPr>
        </p:pic>
        <p:sp>
          <p:nvSpPr>
            <p:cNvPr id="11" name="Rectangle 10"/>
            <p:cNvSpPr/>
            <p:nvPr/>
          </p:nvSpPr>
          <p:spPr>
            <a:xfrm>
              <a:off x="11778690" y="16074978"/>
              <a:ext cx="7200000" cy="1022171"/>
            </a:xfrm>
            <a:prstGeom prst="rect">
              <a:avLst/>
            </a:prstGeom>
            <a:solidFill>
              <a:schemeClr val="bg1"/>
            </a:solidFill>
            <a:ln w="28575">
              <a:solidFill>
                <a:schemeClr val="tx1"/>
              </a:solidFill>
            </a:ln>
          </p:spPr>
          <p:txBody>
            <a:bodyPr wrap="square" rtlCol="0">
              <a:spAutoFit/>
            </a:bodyPr>
            <a:lstStyle/>
            <a:p>
              <a:r>
                <a:rPr lang="en-AU" sz="1400" b="1" dirty="0"/>
                <a:t>Figure 4: Map of intraformational seal fairways in the Gippsland Basin.</a:t>
              </a:r>
            </a:p>
            <a:p>
              <a:r>
                <a:rPr lang="en-AU" sz="1400" b="1" dirty="0"/>
                <a:t>A contour map of the trend of Figure 3, showing the clear definition of a seal fairway in the northern half of the basin, a deficit of seals along the axis of the basin, and the suggestion of a second seal fairway on the southern margin.</a:t>
              </a:r>
            </a:p>
          </p:txBody>
        </p:sp>
      </p:grpSp>
      <p:pic>
        <p:nvPicPr>
          <p:cNvPr id="40"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71" r="2067"/>
          <a:stretch/>
        </p:blipFill>
        <p:spPr bwMode="auto">
          <a:xfrm>
            <a:off x="1849849" y="16960523"/>
            <a:ext cx="17074266" cy="667323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65" name="Group 64"/>
          <p:cNvGrpSpPr/>
          <p:nvPr/>
        </p:nvGrpSpPr>
        <p:grpSpPr>
          <a:xfrm>
            <a:off x="1979555" y="18799178"/>
            <a:ext cx="12569612" cy="4461524"/>
            <a:chOff x="5091951" y="21013902"/>
            <a:chExt cx="6857662" cy="2434220"/>
          </a:xfrm>
        </p:grpSpPr>
        <p:sp>
          <p:nvSpPr>
            <p:cNvPr id="41" name="Oval 40"/>
            <p:cNvSpPr/>
            <p:nvPr/>
          </p:nvSpPr>
          <p:spPr>
            <a:xfrm>
              <a:off x="9748508" y="21398149"/>
              <a:ext cx="442686" cy="1959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2" name="Oval 41"/>
            <p:cNvSpPr/>
            <p:nvPr/>
          </p:nvSpPr>
          <p:spPr>
            <a:xfrm>
              <a:off x="10980421" y="22125771"/>
              <a:ext cx="969192" cy="2467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3" name="Oval 42"/>
            <p:cNvSpPr/>
            <p:nvPr/>
          </p:nvSpPr>
          <p:spPr>
            <a:xfrm>
              <a:off x="6056086" y="21017358"/>
              <a:ext cx="544286" cy="1456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4" name="Oval 43"/>
            <p:cNvSpPr/>
            <p:nvPr/>
          </p:nvSpPr>
          <p:spPr>
            <a:xfrm>
              <a:off x="7314651" y="21196856"/>
              <a:ext cx="475891" cy="14911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5" name="Oval 44"/>
            <p:cNvSpPr/>
            <p:nvPr/>
          </p:nvSpPr>
          <p:spPr>
            <a:xfrm>
              <a:off x="9305822" y="21316519"/>
              <a:ext cx="442686" cy="1959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6" name="Oval 45"/>
            <p:cNvSpPr/>
            <p:nvPr/>
          </p:nvSpPr>
          <p:spPr>
            <a:xfrm>
              <a:off x="8806856" y="21345975"/>
              <a:ext cx="337534" cy="10434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7" name="Oval 46"/>
            <p:cNvSpPr/>
            <p:nvPr/>
          </p:nvSpPr>
          <p:spPr>
            <a:xfrm>
              <a:off x="8837555" y="21506796"/>
              <a:ext cx="337534" cy="1423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8" name="Oval 47"/>
            <p:cNvSpPr/>
            <p:nvPr/>
          </p:nvSpPr>
          <p:spPr>
            <a:xfrm>
              <a:off x="11140677" y="21897772"/>
              <a:ext cx="724751" cy="14684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9" name="TextBox 48"/>
            <p:cNvSpPr txBox="1"/>
            <p:nvPr/>
          </p:nvSpPr>
          <p:spPr>
            <a:xfrm>
              <a:off x="11257326" y="22388250"/>
              <a:ext cx="526484" cy="218301"/>
            </a:xfrm>
            <a:prstGeom prst="rect">
              <a:avLst/>
            </a:prstGeom>
            <a:gradFill flip="none" rotWithShape="1">
              <a:gsLst>
                <a:gs pos="0">
                  <a:schemeClr val="bg1">
                    <a:alpha val="68000"/>
                  </a:schemeClr>
                </a:gs>
                <a:gs pos="76000">
                  <a:schemeClr val="bg1">
                    <a:alpha val="50000"/>
                  </a:schemeClr>
                </a:gs>
                <a:gs pos="100000">
                  <a:schemeClr val="bg1">
                    <a:alpha val="0"/>
                  </a:schemeClr>
                </a:gs>
              </a:gsLst>
              <a:path path="rect">
                <a:fillToRect l="50000" t="50000" r="50000" b="50000"/>
              </a:path>
              <a:tileRect/>
            </a:gradFill>
          </p:spPr>
          <p:txBody>
            <a:bodyPr wrap="none" rtlCol="0">
              <a:spAutoFit/>
            </a:bodyPr>
            <a:lstStyle/>
            <a:p>
              <a:r>
                <a:rPr lang="en-AU" sz="2000" b="1" dirty="0" smtClean="0">
                  <a:solidFill>
                    <a:srgbClr val="0000CC"/>
                  </a:solidFill>
                </a:rPr>
                <a:t>Turrum</a:t>
              </a:r>
              <a:endParaRPr lang="en-AU" sz="2000" b="1" dirty="0">
                <a:solidFill>
                  <a:srgbClr val="0000CC"/>
                </a:solidFill>
              </a:endParaRPr>
            </a:p>
          </p:txBody>
        </p:sp>
        <p:sp>
          <p:nvSpPr>
            <p:cNvPr id="50" name="TextBox 49"/>
            <p:cNvSpPr txBox="1"/>
            <p:nvPr/>
          </p:nvSpPr>
          <p:spPr>
            <a:xfrm>
              <a:off x="9442281" y="21646834"/>
              <a:ext cx="582631" cy="218301"/>
            </a:xfrm>
            <a:prstGeom prst="rect">
              <a:avLst/>
            </a:prstGeom>
            <a:gradFill flip="none" rotWithShape="1">
              <a:gsLst>
                <a:gs pos="0">
                  <a:schemeClr val="bg1">
                    <a:alpha val="68000"/>
                  </a:schemeClr>
                </a:gs>
                <a:gs pos="80000">
                  <a:schemeClr val="bg1">
                    <a:alpha val="50000"/>
                  </a:schemeClr>
                </a:gs>
                <a:gs pos="100000">
                  <a:schemeClr val="bg1">
                    <a:alpha val="0"/>
                  </a:schemeClr>
                </a:gs>
              </a:gsLst>
              <a:path path="rect">
                <a:fillToRect l="50000" t="50000" r="50000" b="50000"/>
              </a:path>
              <a:tileRect/>
            </a:gradFill>
          </p:spPr>
          <p:txBody>
            <a:bodyPr wrap="none" rtlCol="0">
              <a:spAutoFit/>
            </a:bodyPr>
            <a:lstStyle/>
            <a:p>
              <a:r>
                <a:rPr lang="en-AU" sz="2000" b="1" dirty="0" smtClean="0">
                  <a:solidFill>
                    <a:srgbClr val="0000CC"/>
                  </a:solidFill>
                </a:rPr>
                <a:t>Snapper</a:t>
              </a:r>
              <a:endParaRPr lang="en-AU" sz="2000" b="1" dirty="0">
                <a:solidFill>
                  <a:srgbClr val="0000CC"/>
                </a:solidFill>
              </a:endParaRPr>
            </a:p>
          </p:txBody>
        </p:sp>
        <p:sp>
          <p:nvSpPr>
            <p:cNvPr id="51" name="TextBox 50"/>
            <p:cNvSpPr txBox="1"/>
            <p:nvPr/>
          </p:nvSpPr>
          <p:spPr>
            <a:xfrm>
              <a:off x="8744595" y="21687321"/>
              <a:ext cx="560766" cy="218301"/>
            </a:xfrm>
            <a:prstGeom prst="rect">
              <a:avLst/>
            </a:prstGeom>
            <a:gradFill flip="none" rotWithShape="1">
              <a:gsLst>
                <a:gs pos="0">
                  <a:schemeClr val="bg1">
                    <a:alpha val="68000"/>
                  </a:schemeClr>
                </a:gs>
                <a:gs pos="80000">
                  <a:schemeClr val="bg1">
                    <a:alpha val="50000"/>
                  </a:schemeClr>
                </a:gs>
                <a:gs pos="100000">
                  <a:schemeClr val="bg1">
                    <a:alpha val="0"/>
                  </a:schemeClr>
                </a:gs>
              </a:gsLst>
              <a:path path="rect">
                <a:fillToRect l="50000" t="50000" r="50000" b="50000"/>
              </a:path>
              <a:tileRect/>
            </a:gradFill>
          </p:spPr>
          <p:txBody>
            <a:bodyPr wrap="none" rtlCol="0">
              <a:spAutoFit/>
            </a:bodyPr>
            <a:lstStyle/>
            <a:p>
              <a:r>
                <a:rPr lang="en-AU" sz="2000" b="1" dirty="0" smtClean="0">
                  <a:solidFill>
                    <a:srgbClr val="0000CC"/>
                  </a:solidFill>
                </a:rPr>
                <a:t>Whiting</a:t>
              </a:r>
              <a:endParaRPr lang="en-AU" sz="2000" b="1" dirty="0">
                <a:solidFill>
                  <a:srgbClr val="0000CC"/>
                </a:solidFill>
              </a:endParaRPr>
            </a:p>
          </p:txBody>
        </p:sp>
        <p:sp>
          <p:nvSpPr>
            <p:cNvPr id="52" name="TextBox 51"/>
            <p:cNvSpPr txBox="1"/>
            <p:nvPr/>
          </p:nvSpPr>
          <p:spPr>
            <a:xfrm>
              <a:off x="6618802" y="21240609"/>
              <a:ext cx="673340" cy="352640"/>
            </a:xfrm>
            <a:prstGeom prst="rect">
              <a:avLst/>
            </a:prstGeom>
            <a:gradFill flip="none" rotWithShape="1">
              <a:gsLst>
                <a:gs pos="0">
                  <a:schemeClr val="bg1">
                    <a:alpha val="68000"/>
                  </a:schemeClr>
                </a:gs>
                <a:gs pos="80000">
                  <a:schemeClr val="bg1">
                    <a:alpha val="50000"/>
                  </a:schemeClr>
                </a:gs>
                <a:gs pos="100000">
                  <a:schemeClr val="bg1">
                    <a:alpha val="0"/>
                  </a:schemeClr>
                </a:gs>
              </a:gsLst>
              <a:path path="rect">
                <a:fillToRect l="50000" t="50000" r="50000" b="50000"/>
              </a:path>
              <a:tileRect/>
            </a:gradFill>
          </p:spPr>
          <p:txBody>
            <a:bodyPr wrap="none" rtlCol="0">
              <a:spAutoFit/>
            </a:bodyPr>
            <a:lstStyle/>
            <a:p>
              <a:pPr algn="ctr"/>
              <a:r>
                <a:rPr lang="en-AU" sz="1800" b="1" dirty="0" smtClean="0">
                  <a:solidFill>
                    <a:srgbClr val="0000CC"/>
                  </a:solidFill>
                </a:rPr>
                <a:t>Barracouta</a:t>
              </a:r>
            </a:p>
            <a:p>
              <a:pPr algn="ctr"/>
              <a:r>
                <a:rPr lang="en-AU" sz="1800" b="1" dirty="0" smtClean="0">
                  <a:solidFill>
                    <a:srgbClr val="0000CC"/>
                  </a:solidFill>
                </a:rPr>
                <a:t>West</a:t>
              </a:r>
              <a:endParaRPr lang="en-AU" sz="1800" b="1" dirty="0">
                <a:solidFill>
                  <a:srgbClr val="0000CC"/>
                </a:solidFill>
              </a:endParaRPr>
            </a:p>
          </p:txBody>
        </p:sp>
        <p:sp>
          <p:nvSpPr>
            <p:cNvPr id="53" name="TextBox 52"/>
            <p:cNvSpPr txBox="1"/>
            <p:nvPr/>
          </p:nvSpPr>
          <p:spPr>
            <a:xfrm>
              <a:off x="6010366" y="21240609"/>
              <a:ext cx="633460" cy="352640"/>
            </a:xfrm>
            <a:prstGeom prst="rect">
              <a:avLst/>
            </a:prstGeom>
            <a:gradFill flip="none" rotWithShape="1">
              <a:gsLst>
                <a:gs pos="0">
                  <a:schemeClr val="bg1">
                    <a:alpha val="68000"/>
                  </a:schemeClr>
                </a:gs>
                <a:gs pos="80000">
                  <a:schemeClr val="bg1">
                    <a:alpha val="50000"/>
                  </a:schemeClr>
                </a:gs>
                <a:gs pos="100000">
                  <a:schemeClr val="bg1">
                    <a:alpha val="0"/>
                  </a:schemeClr>
                </a:gs>
              </a:gsLst>
              <a:path path="rect">
                <a:fillToRect l="50000" t="50000" r="50000" b="50000"/>
              </a:path>
              <a:tileRect/>
            </a:gradFill>
          </p:spPr>
          <p:txBody>
            <a:bodyPr wrap="square" rtlCol="0">
              <a:spAutoFit/>
            </a:bodyPr>
            <a:lstStyle/>
            <a:p>
              <a:pPr algn="ctr"/>
              <a:r>
                <a:rPr lang="en-AU" sz="1800" b="1" dirty="0" smtClean="0">
                  <a:solidFill>
                    <a:srgbClr val="0000CC"/>
                  </a:solidFill>
                </a:rPr>
                <a:t>Mulloway  Whiptail</a:t>
              </a:r>
              <a:endParaRPr lang="en-AU" sz="1800" b="1" dirty="0">
                <a:solidFill>
                  <a:srgbClr val="0000CC"/>
                </a:solidFill>
              </a:endParaRPr>
            </a:p>
          </p:txBody>
        </p:sp>
        <p:sp>
          <p:nvSpPr>
            <p:cNvPr id="54" name="Oval 53"/>
            <p:cNvSpPr/>
            <p:nvPr/>
          </p:nvSpPr>
          <p:spPr>
            <a:xfrm>
              <a:off x="6708681" y="21013902"/>
              <a:ext cx="475891" cy="14911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grpSp>
          <p:nvGrpSpPr>
            <p:cNvPr id="55" name="Group 54"/>
            <p:cNvGrpSpPr/>
            <p:nvPr/>
          </p:nvGrpSpPr>
          <p:grpSpPr>
            <a:xfrm>
              <a:off x="5123009" y="23128082"/>
              <a:ext cx="1688400" cy="320040"/>
              <a:chOff x="2468880" y="807720"/>
              <a:chExt cx="1688400" cy="320040"/>
            </a:xfrm>
          </p:grpSpPr>
          <p:grpSp>
            <p:nvGrpSpPr>
              <p:cNvPr id="56" name="Group 55"/>
              <p:cNvGrpSpPr/>
              <p:nvPr/>
            </p:nvGrpSpPr>
            <p:grpSpPr>
              <a:xfrm>
                <a:off x="2468880" y="1127760"/>
                <a:ext cx="1688400" cy="0"/>
                <a:chOff x="2468880" y="1127760"/>
                <a:chExt cx="1688400" cy="0"/>
              </a:xfrm>
            </p:grpSpPr>
            <p:cxnSp>
              <p:nvCxnSpPr>
                <p:cNvPr id="58" name="Straight Connector 57"/>
                <p:cNvCxnSpPr/>
                <p:nvPr/>
              </p:nvCxnSpPr>
              <p:spPr>
                <a:xfrm>
                  <a:off x="2468880" y="1127760"/>
                  <a:ext cx="168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305937" y="1127760"/>
                  <a:ext cx="846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2979419" y="807720"/>
                <a:ext cx="665697" cy="218301"/>
              </a:xfrm>
              <a:prstGeom prst="rect">
                <a:avLst/>
              </a:prstGeom>
              <a:noFill/>
            </p:spPr>
            <p:txBody>
              <a:bodyPr wrap="square" rtlCol="0">
                <a:spAutoFit/>
              </a:bodyPr>
              <a:lstStyle/>
              <a:p>
                <a:pPr algn="ctr"/>
                <a:r>
                  <a:rPr lang="en-AU" sz="2000" b="1" dirty="0" smtClean="0"/>
                  <a:t>20 km</a:t>
                </a:r>
                <a:endParaRPr lang="en-AU" sz="2000" b="1" dirty="0"/>
              </a:p>
            </p:txBody>
          </p:sp>
        </p:grpSp>
        <p:grpSp>
          <p:nvGrpSpPr>
            <p:cNvPr id="60" name="Group 59"/>
            <p:cNvGrpSpPr/>
            <p:nvPr/>
          </p:nvGrpSpPr>
          <p:grpSpPr>
            <a:xfrm rot="5400000">
              <a:off x="4701377" y="21459904"/>
              <a:ext cx="1056442" cy="275294"/>
              <a:chOff x="2468880" y="852466"/>
              <a:chExt cx="1688400" cy="275294"/>
            </a:xfrm>
          </p:grpSpPr>
          <p:grpSp>
            <p:nvGrpSpPr>
              <p:cNvPr id="61" name="Group 60"/>
              <p:cNvGrpSpPr/>
              <p:nvPr/>
            </p:nvGrpSpPr>
            <p:grpSpPr>
              <a:xfrm>
                <a:off x="2468880" y="1127760"/>
                <a:ext cx="1688400" cy="0"/>
                <a:chOff x="2468880" y="1127760"/>
                <a:chExt cx="1688400" cy="0"/>
              </a:xfrm>
            </p:grpSpPr>
            <p:cxnSp>
              <p:nvCxnSpPr>
                <p:cNvPr id="63" name="Straight Connector 62"/>
                <p:cNvCxnSpPr/>
                <p:nvPr/>
              </p:nvCxnSpPr>
              <p:spPr>
                <a:xfrm>
                  <a:off x="2468880" y="1127760"/>
                  <a:ext cx="168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305937" y="1127760"/>
                  <a:ext cx="846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2815222" y="852466"/>
                <a:ext cx="1007110" cy="218290"/>
              </a:xfrm>
              <a:prstGeom prst="rect">
                <a:avLst/>
              </a:prstGeom>
              <a:noFill/>
            </p:spPr>
            <p:txBody>
              <a:bodyPr wrap="square" rtlCol="0">
                <a:spAutoFit/>
              </a:bodyPr>
              <a:lstStyle/>
              <a:p>
                <a:pPr algn="ctr"/>
                <a:r>
                  <a:rPr lang="en-AU" sz="2000" b="1" dirty="0" smtClean="0"/>
                  <a:t>2 km</a:t>
                </a:r>
                <a:endParaRPr lang="en-AU" sz="2000" b="1" dirty="0"/>
              </a:p>
            </p:txBody>
          </p:sp>
        </p:grpSp>
      </p:grpSp>
      <p:sp>
        <p:nvSpPr>
          <p:cNvPr id="66" name="TextBox 65"/>
          <p:cNvSpPr txBox="1"/>
          <p:nvPr/>
        </p:nvSpPr>
        <p:spPr>
          <a:xfrm>
            <a:off x="5897802" y="20021747"/>
            <a:ext cx="1234184" cy="646331"/>
          </a:xfrm>
          <a:prstGeom prst="rect">
            <a:avLst/>
          </a:prstGeom>
          <a:gradFill flip="none" rotWithShape="1">
            <a:gsLst>
              <a:gs pos="0">
                <a:schemeClr val="bg1">
                  <a:alpha val="68000"/>
                </a:schemeClr>
              </a:gs>
              <a:gs pos="80000">
                <a:schemeClr val="bg1">
                  <a:alpha val="50000"/>
                </a:schemeClr>
              </a:gs>
              <a:gs pos="100000">
                <a:schemeClr val="bg1">
                  <a:alpha val="0"/>
                </a:schemeClr>
              </a:gs>
            </a:gsLst>
            <a:path path="rect">
              <a:fillToRect l="50000" t="50000" r="50000" b="50000"/>
            </a:path>
            <a:tileRect/>
          </a:gradFill>
        </p:spPr>
        <p:txBody>
          <a:bodyPr wrap="none" rtlCol="0">
            <a:spAutoFit/>
          </a:bodyPr>
          <a:lstStyle/>
          <a:p>
            <a:pPr algn="ctr"/>
            <a:r>
              <a:rPr lang="en-AU" sz="1800" b="1" dirty="0" smtClean="0">
                <a:solidFill>
                  <a:srgbClr val="0000CC"/>
                </a:solidFill>
              </a:rPr>
              <a:t>Barracouta</a:t>
            </a:r>
          </a:p>
          <a:p>
            <a:pPr algn="ctr"/>
            <a:r>
              <a:rPr lang="en-AU" sz="1800" b="1" dirty="0" smtClean="0">
                <a:solidFill>
                  <a:srgbClr val="0000CC"/>
                </a:solidFill>
              </a:rPr>
              <a:t>East</a:t>
            </a:r>
            <a:endParaRPr lang="en-AU" sz="1800" b="1" dirty="0">
              <a:solidFill>
                <a:srgbClr val="0000CC"/>
              </a:solidFill>
            </a:endParaRPr>
          </a:p>
        </p:txBody>
      </p:sp>
      <p:grpSp>
        <p:nvGrpSpPr>
          <p:cNvPr id="101" name="Group 100"/>
          <p:cNvGrpSpPr/>
          <p:nvPr/>
        </p:nvGrpSpPr>
        <p:grpSpPr>
          <a:xfrm>
            <a:off x="21641571" y="27460778"/>
            <a:ext cx="6720917" cy="5507639"/>
            <a:chOff x="1980086" y="18546838"/>
            <a:chExt cx="7200000" cy="5900540"/>
          </a:xfrm>
        </p:grpSpPr>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0086" y="18546838"/>
              <a:ext cx="7200000" cy="4647556"/>
            </a:xfrm>
            <a:prstGeom prst="rect">
              <a:avLst/>
            </a:prstGeom>
            <a:noFill/>
            <a:ln w="28575">
              <a:solidFill>
                <a:schemeClr val="tx1"/>
              </a:solidFill>
            </a:ln>
          </p:spPr>
        </p:pic>
        <p:sp>
          <p:nvSpPr>
            <p:cNvPr id="71" name="Rectangle 70"/>
            <p:cNvSpPr/>
            <p:nvPr/>
          </p:nvSpPr>
          <p:spPr>
            <a:xfrm>
              <a:off x="1980086" y="23194394"/>
              <a:ext cx="7200000" cy="1252984"/>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9: </a:t>
              </a:r>
              <a:r>
                <a:rPr lang="en-AU" sz="1400" b="1" dirty="0"/>
                <a:t>Seismic amplitude map of the prominent Barracouta “B1” coal.</a:t>
              </a:r>
            </a:p>
            <a:p>
              <a:r>
                <a:rPr lang="en-AU" sz="1400" b="1" dirty="0"/>
                <a:t>A clear </a:t>
              </a:r>
              <a:r>
                <a:rPr lang="en-AU" sz="1400" b="1" dirty="0" err="1"/>
                <a:t>depocentre</a:t>
              </a:r>
              <a:r>
                <a:rPr lang="en-AU" sz="1400" b="1" dirty="0"/>
                <a:t> is aligned NNE, with a set of sub units aligned more ENE, on the trend of modern pup-up structures (oil and </a:t>
              </a:r>
              <a:r>
                <a:rPr lang="en-AU" sz="1400" b="1" dirty="0" err="1"/>
                <a:t>gasfields</a:t>
              </a:r>
              <a:r>
                <a:rPr lang="en-AU" sz="1400" b="1" dirty="0"/>
                <a:t>, outlined in blue). Fluvial inputs can be mapped by degradation of the coal amplitude and the identification of channel forms and meander belts</a:t>
              </a:r>
            </a:p>
          </p:txBody>
        </p:sp>
      </p:grpSp>
      <p:sp>
        <p:nvSpPr>
          <p:cNvPr id="72" name="Rectangle 71"/>
          <p:cNvSpPr/>
          <p:nvPr/>
        </p:nvSpPr>
        <p:spPr>
          <a:xfrm>
            <a:off x="4192441" y="18329352"/>
            <a:ext cx="5271219" cy="313775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a:p>
        </p:txBody>
      </p:sp>
      <p:pic>
        <p:nvPicPr>
          <p:cNvPr id="67"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4095" y="20452930"/>
            <a:ext cx="3016344" cy="20382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 name="TextBox 91"/>
          <p:cNvSpPr txBox="1"/>
          <p:nvPr/>
        </p:nvSpPr>
        <p:spPr>
          <a:xfrm>
            <a:off x="734535" y="246951"/>
            <a:ext cx="17181723" cy="1569660"/>
          </a:xfrm>
          <a:prstGeom prst="rect">
            <a:avLst/>
          </a:prstGeom>
          <a:noFill/>
        </p:spPr>
        <p:txBody>
          <a:bodyPr wrap="square" rtlCol="0">
            <a:spAutoFit/>
          </a:bodyPr>
          <a:lstStyle/>
          <a:p>
            <a:r>
              <a:rPr lang="en-AU" sz="9600" b="1" dirty="0" smtClean="0">
                <a:solidFill>
                  <a:schemeClr val="bg1"/>
                </a:solidFill>
              </a:rPr>
              <a:t>The CarbonNet Project</a:t>
            </a:r>
            <a:endParaRPr lang="en-AU" sz="9600" b="1" dirty="0">
              <a:solidFill>
                <a:schemeClr val="bg1"/>
              </a:solidFill>
            </a:endParaRPr>
          </a:p>
        </p:txBody>
      </p:sp>
      <p:sp>
        <p:nvSpPr>
          <p:cNvPr id="99" name="Rectangle 98"/>
          <p:cNvSpPr/>
          <p:nvPr/>
        </p:nvSpPr>
        <p:spPr>
          <a:xfrm>
            <a:off x="759162" y="2329299"/>
            <a:ext cx="13596243" cy="1077218"/>
          </a:xfrm>
          <a:prstGeom prst="rect">
            <a:avLst/>
          </a:prstGeom>
        </p:spPr>
        <p:txBody>
          <a:bodyPr wrap="square">
            <a:spAutoFit/>
          </a:bodyPr>
          <a:lstStyle/>
          <a:p>
            <a:pPr algn="just">
              <a:spcAft>
                <a:spcPts val="600"/>
              </a:spcAft>
            </a:pPr>
            <a:r>
              <a:rPr lang="en-AU" sz="3200" b="1" kern="1400" spc="-50" dirty="0" smtClean="0">
                <a:effectLst/>
                <a:latin typeface="Cambria" panose="02040503050406030204" pitchFamily="18" charset="0"/>
                <a:ea typeface="Times New Roman" panose="02020603050405020304" pitchFamily="18" charset="0"/>
                <a:cs typeface="Times New Roman" panose="02020603050405020304" pitchFamily="18" charset="0"/>
              </a:rPr>
              <a:t>3D Mapping and correlation of Intraformational seals within the Latrobe Group in the nearshore Gippsland Basin</a:t>
            </a:r>
            <a:endParaRPr lang="en-AU" sz="3200" b="1" kern="1400" spc="-5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100" name="TextBox 99"/>
          <p:cNvSpPr txBox="1"/>
          <p:nvPr/>
        </p:nvSpPr>
        <p:spPr>
          <a:xfrm>
            <a:off x="24899124" y="505507"/>
            <a:ext cx="4973830" cy="1015663"/>
          </a:xfrm>
          <a:prstGeom prst="rect">
            <a:avLst/>
          </a:prstGeom>
          <a:noFill/>
        </p:spPr>
        <p:txBody>
          <a:bodyPr wrap="square" rtlCol="0">
            <a:spAutoFit/>
          </a:bodyPr>
          <a:lstStyle/>
          <a:p>
            <a:pPr algn="r"/>
            <a:r>
              <a:rPr lang="en-AU" sz="6000" b="1" dirty="0" smtClean="0">
                <a:solidFill>
                  <a:schemeClr val="bg1"/>
                </a:solidFill>
              </a:rPr>
              <a:t>POSTER A</a:t>
            </a:r>
            <a:endParaRPr lang="en-AU" sz="6000" b="1" dirty="0">
              <a:solidFill>
                <a:schemeClr val="bg1"/>
              </a:solidFill>
            </a:endParaRPr>
          </a:p>
        </p:txBody>
      </p:sp>
      <p:sp>
        <p:nvSpPr>
          <p:cNvPr id="69" name="Rectangle 68"/>
          <p:cNvSpPr/>
          <p:nvPr/>
        </p:nvSpPr>
        <p:spPr>
          <a:xfrm>
            <a:off x="7559945" y="23667248"/>
            <a:ext cx="6720917" cy="954107"/>
          </a:xfrm>
          <a:prstGeom prst="rect">
            <a:avLst/>
          </a:prstGeom>
          <a:solidFill>
            <a:schemeClr val="bg1"/>
          </a:solidFill>
        </p:spPr>
        <p:txBody>
          <a:bodyPr wrap="square" rtlCol="0">
            <a:spAutoFit/>
          </a:bodyPr>
          <a:lstStyle/>
          <a:p>
            <a:r>
              <a:rPr lang="en-AU" sz="1400" b="1" dirty="0"/>
              <a:t>Figure 5:  </a:t>
            </a:r>
            <a:r>
              <a:rPr lang="en-AU" sz="1400" b="1" dirty="0" err="1"/>
              <a:t>Backstepping</a:t>
            </a:r>
            <a:r>
              <a:rPr lang="en-AU" sz="1400" b="1" dirty="0"/>
              <a:t> intraformational seals and coal beds in the Latrobe Group.</a:t>
            </a:r>
          </a:p>
          <a:p>
            <a:r>
              <a:rPr lang="en-AU" sz="1400" b="1" dirty="0"/>
              <a:t>A flattened seismic section across the axis of the northern seal fairway showing </a:t>
            </a:r>
            <a:r>
              <a:rPr lang="en-AU" sz="1400" b="1" dirty="0" err="1"/>
              <a:t>backstepping</a:t>
            </a:r>
            <a:r>
              <a:rPr lang="en-AU" sz="1400" b="1" dirty="0"/>
              <a:t> intraformational seals (yellow ellipses) associated with the landward side of prominent coal reflectors</a:t>
            </a:r>
            <a:r>
              <a:rPr lang="en-AU" sz="1400" b="1" dirty="0" smtClean="0"/>
              <a:t>. The area of Figure 6 is shown by the red dashed rectangle.</a:t>
            </a:r>
            <a:endParaRPr lang="en-AU" sz="1400" b="1" dirty="0"/>
          </a:p>
        </p:txBody>
      </p:sp>
      <p:grpSp>
        <p:nvGrpSpPr>
          <p:cNvPr id="149" name="Group 148"/>
          <p:cNvGrpSpPr/>
          <p:nvPr/>
        </p:nvGrpSpPr>
        <p:grpSpPr>
          <a:xfrm>
            <a:off x="1782609" y="24874021"/>
            <a:ext cx="17070484" cy="7322515"/>
            <a:chOff x="1909678" y="26915170"/>
            <a:chExt cx="18287308" cy="7844884"/>
          </a:xfrm>
        </p:grpSpPr>
        <p:pic>
          <p:nvPicPr>
            <p:cNvPr id="127" name="Picture 126"/>
            <p:cNvPicPr>
              <a:picLocks noChangeAspect="1"/>
            </p:cNvPicPr>
            <p:nvPr/>
          </p:nvPicPr>
          <p:blipFill>
            <a:blip r:embed="rId11"/>
            <a:stretch>
              <a:fillRect/>
            </a:stretch>
          </p:blipFill>
          <p:spPr>
            <a:xfrm>
              <a:off x="1909678" y="26915170"/>
              <a:ext cx="18287308" cy="6822713"/>
            </a:xfrm>
            <a:prstGeom prst="rect">
              <a:avLst/>
            </a:prstGeom>
            <a:ln w="28575">
              <a:solidFill>
                <a:schemeClr val="tx1"/>
              </a:solidFill>
            </a:ln>
          </p:spPr>
        </p:pic>
        <p:sp>
          <p:nvSpPr>
            <p:cNvPr id="142" name="Rectangle 141"/>
            <p:cNvSpPr/>
            <p:nvPr/>
          </p:nvSpPr>
          <p:spPr>
            <a:xfrm>
              <a:off x="7950853" y="33737883"/>
              <a:ext cx="7200000" cy="1022171"/>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6:  Esso Australia Correlation section through Barracouta field</a:t>
              </a:r>
              <a:endParaRPr lang="en-AU" sz="1400" b="1" dirty="0"/>
            </a:p>
            <a:p>
              <a:r>
                <a:rPr lang="en-AU" sz="1400" b="1" dirty="0" smtClean="0"/>
                <a:t>This unpublished well correlation </a:t>
              </a:r>
              <a:r>
                <a:rPr lang="en-AU" sz="1400" b="1" dirty="0"/>
                <a:t>section </a:t>
              </a:r>
              <a:r>
                <a:rPr lang="en-AU" sz="1400" b="1" dirty="0" smtClean="0"/>
                <a:t>along the same alignment as Figure 5 shows </a:t>
              </a:r>
              <a:r>
                <a:rPr lang="en-AU" sz="1400" b="1" dirty="0"/>
                <a:t>backstepping intraformational seals </a:t>
              </a:r>
              <a:r>
                <a:rPr lang="en-AU" sz="1400" b="1" dirty="0" smtClean="0"/>
                <a:t>(red </a:t>
              </a:r>
              <a:r>
                <a:rPr lang="en-AU" sz="1400" b="1" dirty="0"/>
                <a:t>ellipses) associated with the </a:t>
              </a:r>
              <a:r>
                <a:rPr lang="en-AU" sz="1400" b="1" dirty="0" smtClean="0"/>
                <a:t>basal zone of </a:t>
              </a:r>
              <a:r>
                <a:rPr lang="en-AU" sz="1400" b="1" dirty="0"/>
                <a:t>prominent coals (Section is not formally published, but is on Open File</a:t>
              </a:r>
              <a:r>
                <a:rPr lang="en-AU" sz="1400" b="1" dirty="0" smtClean="0"/>
                <a:t>)</a:t>
              </a:r>
              <a:endParaRPr lang="en-AU" sz="1400" b="1" dirty="0"/>
            </a:p>
          </p:txBody>
        </p:sp>
      </p:grpSp>
      <p:grpSp>
        <p:nvGrpSpPr>
          <p:cNvPr id="146" name="Group 145"/>
          <p:cNvGrpSpPr/>
          <p:nvPr/>
        </p:nvGrpSpPr>
        <p:grpSpPr>
          <a:xfrm>
            <a:off x="21641570" y="21542392"/>
            <a:ext cx="6728538" cy="5387718"/>
            <a:chOff x="23231696" y="22544293"/>
            <a:chExt cx="7208164" cy="5772064"/>
          </a:xfrm>
        </p:grpSpPr>
        <p:pic>
          <p:nvPicPr>
            <p:cNvPr id="10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31696" y="22544293"/>
              <a:ext cx="7200001" cy="498070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 name="Rectangle 142"/>
            <p:cNvSpPr/>
            <p:nvPr/>
          </p:nvSpPr>
          <p:spPr>
            <a:xfrm>
              <a:off x="23239860" y="27524999"/>
              <a:ext cx="7200000" cy="791358"/>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8:  Esso Australia Cross section through Whiting field showing multiple intraformational seals including 100 m and 120 m gas columns (</a:t>
              </a:r>
              <a:r>
                <a:rPr lang="en-AU" sz="1400" b="1" dirty="0"/>
                <a:t>Section is not formally published, but is on Open File</a:t>
              </a:r>
              <a:r>
                <a:rPr lang="en-AU" sz="1400" b="1" dirty="0" smtClean="0"/>
                <a:t>)</a:t>
              </a:r>
              <a:endParaRPr lang="en-AU" sz="1400" b="1" dirty="0"/>
            </a:p>
          </p:txBody>
        </p:sp>
      </p:grpSp>
      <p:grpSp>
        <p:nvGrpSpPr>
          <p:cNvPr id="147" name="Group 146"/>
          <p:cNvGrpSpPr/>
          <p:nvPr/>
        </p:nvGrpSpPr>
        <p:grpSpPr>
          <a:xfrm>
            <a:off x="3570622" y="3762984"/>
            <a:ext cx="4921155" cy="3893785"/>
            <a:chOff x="1889342" y="4416084"/>
            <a:chExt cx="7200000" cy="5697177"/>
          </a:xfrm>
        </p:grpSpPr>
        <p:grpSp>
          <p:nvGrpSpPr>
            <p:cNvPr id="111" name="Group 110"/>
            <p:cNvGrpSpPr/>
            <p:nvPr/>
          </p:nvGrpSpPr>
          <p:grpSpPr>
            <a:xfrm>
              <a:off x="1889342" y="4416084"/>
              <a:ext cx="7200000" cy="5697177"/>
              <a:chOff x="1852212" y="3803603"/>
              <a:chExt cx="7200000" cy="5697177"/>
            </a:xfrm>
          </p:grpSpPr>
          <p:pic>
            <p:nvPicPr>
              <p:cNvPr id="108" name="Picture 107"/>
              <p:cNvPicPr>
                <a:picLocks noChangeAspect="1"/>
              </p:cNvPicPr>
              <p:nvPr/>
            </p:nvPicPr>
            <p:blipFill>
              <a:blip r:embed="rId13"/>
              <a:stretch>
                <a:fillRect/>
              </a:stretch>
            </p:blipFill>
            <p:spPr>
              <a:xfrm>
                <a:off x="1852212" y="3803603"/>
                <a:ext cx="7200000" cy="5697177"/>
              </a:xfrm>
              <a:prstGeom prst="rect">
                <a:avLst/>
              </a:prstGeom>
              <a:ln w="28575">
                <a:solidFill>
                  <a:schemeClr val="tx1"/>
                </a:solidFill>
              </a:ln>
            </p:spPr>
          </p:pic>
          <p:sp>
            <p:nvSpPr>
              <p:cNvPr id="110" name="TextBox 109"/>
              <p:cNvSpPr txBox="1"/>
              <p:nvPr/>
            </p:nvSpPr>
            <p:spPr>
              <a:xfrm>
                <a:off x="2034280" y="8071457"/>
                <a:ext cx="2867151" cy="945677"/>
              </a:xfrm>
              <a:prstGeom prst="rect">
                <a:avLst/>
              </a:prstGeom>
              <a:solidFill>
                <a:schemeClr val="bg1"/>
              </a:solidFill>
              <a:ln w="28575">
                <a:solidFill>
                  <a:schemeClr val="tx1"/>
                </a:solidFill>
              </a:ln>
            </p:spPr>
            <p:txBody>
              <a:bodyPr wrap="square" rtlCol="0">
                <a:spAutoFit/>
              </a:bodyPr>
              <a:lstStyle/>
              <a:p>
                <a:r>
                  <a:rPr lang="en-AU" sz="1200" b="1" dirty="0" smtClean="0"/>
                  <a:t>Index Map: </a:t>
                </a:r>
              </a:p>
              <a:p>
                <a:r>
                  <a:rPr lang="en-AU" sz="1200" dirty="0" smtClean="0"/>
                  <a:t>Location of Gippsland Basin in Victoria, Australia</a:t>
                </a:r>
                <a:endParaRPr lang="en-AU" sz="1200" dirty="0"/>
              </a:p>
            </p:txBody>
          </p:sp>
        </p:grpSp>
        <p:sp>
          <p:nvSpPr>
            <p:cNvPr id="109" name="Oval 108"/>
            <p:cNvSpPr/>
            <p:nvPr/>
          </p:nvSpPr>
          <p:spPr>
            <a:xfrm>
              <a:off x="7329615" y="8676164"/>
              <a:ext cx="724278" cy="5509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a:p>
          </p:txBody>
        </p:sp>
      </p:grpSp>
      <p:sp>
        <p:nvSpPr>
          <p:cNvPr id="148" name="TextBox 147"/>
          <p:cNvSpPr txBox="1"/>
          <p:nvPr/>
        </p:nvSpPr>
        <p:spPr>
          <a:xfrm>
            <a:off x="1763628" y="7934875"/>
            <a:ext cx="8535141" cy="8661154"/>
          </a:xfrm>
          <a:prstGeom prst="rect">
            <a:avLst/>
          </a:prstGeom>
          <a:solidFill>
            <a:srgbClr val="FFFFCC"/>
          </a:solidFill>
          <a:ln w="28575">
            <a:solidFill>
              <a:schemeClr val="tx1"/>
            </a:solidFill>
          </a:ln>
        </p:spPr>
        <p:txBody>
          <a:bodyPr wrap="square" rtlCol="0">
            <a:spAutoFit/>
          </a:bodyPr>
          <a:lstStyle/>
          <a:p>
            <a:r>
              <a:rPr lang="en-AU" sz="3600" dirty="0" smtClean="0"/>
              <a:t>Intraformational Seals in Gippsland Basin</a:t>
            </a:r>
          </a:p>
          <a:p>
            <a:endParaRPr lang="en-AU" dirty="0" smtClean="0"/>
          </a:p>
          <a:p>
            <a:r>
              <a:rPr lang="en-AU" sz="2400" dirty="0" smtClean="0"/>
              <a:t>The Gippsland Basin is Australia’s premier petroleum basin and has been explored for over 50 years. Basin reserves exceed 5 billion barrels of oil and 8 Tcf of gas.</a:t>
            </a:r>
          </a:p>
          <a:p>
            <a:endParaRPr lang="en-AU" sz="2400" dirty="0" smtClean="0"/>
          </a:p>
          <a:p>
            <a:r>
              <a:rPr lang="en-AU" sz="2400" dirty="0" smtClean="0"/>
              <a:t>Some 20% of petroleum is reservoired at intraformational level within the Latrobe Group. Understanding these intraformational seals is important for future CO2 storage.</a:t>
            </a:r>
          </a:p>
          <a:p>
            <a:endParaRPr lang="en-AU" sz="2400" dirty="0"/>
          </a:p>
          <a:p>
            <a:r>
              <a:rPr lang="en-AU" sz="2400" dirty="0" smtClean="0"/>
              <a:t>The main petroleum seal is the Lakes Entrance Formation, but seals at a variety of deeper levels have equivalent seal capacity (Figure 2). </a:t>
            </a:r>
            <a:r>
              <a:rPr lang="en-AU" sz="2400" dirty="0" err="1" smtClean="0"/>
              <a:t>Mulitple</a:t>
            </a:r>
            <a:r>
              <a:rPr lang="en-AU" sz="2400" dirty="0" smtClean="0"/>
              <a:t> seals occur in many wells (Figure 3) and can be mapped across the basin as a seal fairway (Figure 4).</a:t>
            </a:r>
          </a:p>
          <a:p>
            <a:endParaRPr lang="en-AU" sz="2400" dirty="0"/>
          </a:p>
          <a:p>
            <a:r>
              <a:rPr lang="en-AU" sz="2400" dirty="0" smtClean="0"/>
              <a:t>Seismic and well correlations across the basin show a clear link between coal units and seals (Figures 5-7). Seals often occur at the base of coal seams, and are associated with seat earths. </a:t>
            </a:r>
          </a:p>
          <a:p>
            <a:endParaRPr lang="en-AU" sz="2400" dirty="0"/>
          </a:p>
          <a:p>
            <a:r>
              <a:rPr lang="en-AU" sz="2400" dirty="0" smtClean="0"/>
              <a:t>Some seals can sustain over 100m of gas column (Figure 8), and the coals can be readily mapped within the excellent quality 3D seismic available offshore (Figure 9).</a:t>
            </a:r>
          </a:p>
        </p:txBody>
      </p:sp>
      <p:pic>
        <p:nvPicPr>
          <p:cNvPr id="1026" name="Picture 2" descr="http://causindy.org/wp-content/uploads/2014/08/vic_Logo.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0544" y="31455573"/>
            <a:ext cx="2667364" cy="19559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1641570" y="16999100"/>
            <a:ext cx="6915058" cy="4103223"/>
            <a:chOff x="23184232" y="18211773"/>
            <a:chExt cx="7407980" cy="4395937"/>
          </a:xfrm>
        </p:grpSpPr>
        <p:grpSp>
          <p:nvGrpSpPr>
            <p:cNvPr id="145" name="Group 144"/>
            <p:cNvGrpSpPr/>
            <p:nvPr/>
          </p:nvGrpSpPr>
          <p:grpSpPr>
            <a:xfrm>
              <a:off x="23184232" y="18211773"/>
              <a:ext cx="7334704" cy="4395937"/>
              <a:chOff x="23231222" y="17867204"/>
              <a:chExt cx="7334704" cy="4395937"/>
            </a:xfrm>
          </p:grpSpPr>
          <p:grpSp>
            <p:nvGrpSpPr>
              <p:cNvPr id="73" name="Group 72"/>
              <p:cNvGrpSpPr/>
              <p:nvPr/>
            </p:nvGrpSpPr>
            <p:grpSpPr>
              <a:xfrm>
                <a:off x="23231696" y="17867204"/>
                <a:ext cx="7334230" cy="4138330"/>
                <a:chOff x="423684" y="1655380"/>
                <a:chExt cx="8451861" cy="4768953"/>
              </a:xfrm>
            </p:grpSpPr>
            <p:pic>
              <p:nvPicPr>
                <p:cNvPr id="74"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t="23084"/>
                <a:stretch/>
              </p:blipFill>
              <p:spPr bwMode="auto">
                <a:xfrm>
                  <a:off x="423684" y="1655380"/>
                  <a:ext cx="8296631" cy="476895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Oval 74"/>
                <p:cNvSpPr/>
                <p:nvPr/>
              </p:nvSpPr>
              <p:spPr>
                <a:xfrm>
                  <a:off x="8052548" y="3921211"/>
                  <a:ext cx="822997" cy="65078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4" name="Rectangle 143"/>
              <p:cNvSpPr/>
              <p:nvPr/>
            </p:nvSpPr>
            <p:spPr>
              <a:xfrm>
                <a:off x="23231222" y="21471783"/>
                <a:ext cx="7200000" cy="791358"/>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7:  Esso Australia Cross section through Mulloway and Whiptail fields showing multiple intraformational seals at T2 coal level (Section is not formally published, but is on Open File)</a:t>
                </a:r>
                <a:endParaRPr lang="en-AU" sz="1400" b="1" dirty="0"/>
              </a:p>
            </p:txBody>
          </p:sp>
        </p:grpSp>
        <p:sp>
          <p:nvSpPr>
            <p:cNvPr id="2" name="TextBox 1"/>
            <p:cNvSpPr txBox="1"/>
            <p:nvPr/>
          </p:nvSpPr>
          <p:spPr>
            <a:xfrm>
              <a:off x="29725482" y="20269053"/>
              <a:ext cx="866730" cy="428653"/>
            </a:xfrm>
            <a:prstGeom prst="rect">
              <a:avLst/>
            </a:prstGeom>
            <a:noFill/>
          </p:spPr>
          <p:txBody>
            <a:bodyPr wrap="square" rtlCol="0">
              <a:spAutoFit/>
            </a:bodyPr>
            <a:lstStyle/>
            <a:p>
              <a:pPr algn="ctr"/>
              <a:r>
                <a:rPr lang="en-AU" sz="2000" b="1" dirty="0" smtClean="0">
                  <a:solidFill>
                    <a:srgbClr val="FF0000"/>
                  </a:solidFill>
                </a:rPr>
                <a:t>T2</a:t>
              </a:r>
              <a:endParaRPr lang="en-AU" sz="2000" b="1" dirty="0">
                <a:solidFill>
                  <a:srgbClr val="FF0000"/>
                </a:solidFill>
              </a:endParaRPr>
            </a:p>
          </p:txBody>
        </p:sp>
      </p:grpSp>
      <p:sp>
        <p:nvSpPr>
          <p:cNvPr id="77" name="Rectangle 76"/>
          <p:cNvSpPr/>
          <p:nvPr/>
        </p:nvSpPr>
        <p:spPr>
          <a:xfrm>
            <a:off x="24159329" y="32956229"/>
            <a:ext cx="5617948" cy="430887"/>
          </a:xfrm>
          <a:prstGeom prst="rect">
            <a:avLst/>
          </a:prstGeom>
        </p:spPr>
        <p:txBody>
          <a:bodyPr wrap="none">
            <a:spAutoFit/>
          </a:bodyPr>
          <a:lstStyle/>
          <a:p>
            <a:r>
              <a:rPr lang="en-AU" sz="2200" dirty="0"/>
              <a:t>www.energyandresources.vic.gov.au/carbonnet</a:t>
            </a:r>
          </a:p>
        </p:txBody>
      </p:sp>
      <p:sp>
        <p:nvSpPr>
          <p:cNvPr id="14" name="TextBox 13"/>
          <p:cNvSpPr txBox="1"/>
          <p:nvPr/>
        </p:nvSpPr>
        <p:spPr>
          <a:xfrm>
            <a:off x="28655585" y="11192114"/>
            <a:ext cx="1443212" cy="261610"/>
          </a:xfrm>
          <a:prstGeom prst="rect">
            <a:avLst/>
          </a:prstGeom>
          <a:noFill/>
        </p:spPr>
        <p:txBody>
          <a:bodyPr wrap="square" rtlCol="0">
            <a:spAutoFit/>
          </a:bodyPr>
          <a:lstStyle/>
          <a:p>
            <a:pPr algn="ctr"/>
            <a:r>
              <a:rPr lang="en-AU" sz="1100" dirty="0" smtClean="0">
                <a:solidFill>
                  <a:schemeClr val="bg1"/>
                </a:solidFill>
              </a:rPr>
              <a:t>Image: Google Earth</a:t>
            </a:r>
            <a:endParaRPr lang="en-AU" sz="1100" dirty="0">
              <a:solidFill>
                <a:schemeClr val="bg1"/>
              </a:solidFill>
            </a:endParaRPr>
          </a:p>
        </p:txBody>
      </p:sp>
      <p:sp>
        <p:nvSpPr>
          <p:cNvPr id="79" name="TextBox 78"/>
          <p:cNvSpPr txBox="1"/>
          <p:nvPr/>
        </p:nvSpPr>
        <p:spPr>
          <a:xfrm>
            <a:off x="4192440" y="7376861"/>
            <a:ext cx="1443212" cy="261610"/>
          </a:xfrm>
          <a:prstGeom prst="rect">
            <a:avLst/>
          </a:prstGeom>
          <a:noFill/>
        </p:spPr>
        <p:txBody>
          <a:bodyPr wrap="square" rtlCol="0">
            <a:spAutoFit/>
          </a:bodyPr>
          <a:lstStyle/>
          <a:p>
            <a:pPr algn="ctr"/>
            <a:r>
              <a:rPr lang="en-AU" sz="1100" dirty="0" smtClean="0">
                <a:solidFill>
                  <a:schemeClr val="bg1"/>
                </a:solidFill>
              </a:rPr>
              <a:t>Image: Google Earth</a:t>
            </a:r>
            <a:endParaRPr lang="en-AU" sz="1100" dirty="0">
              <a:solidFill>
                <a:schemeClr val="bg1"/>
              </a:solidFill>
            </a:endParaRPr>
          </a:p>
        </p:txBody>
      </p:sp>
      <p:grpSp>
        <p:nvGrpSpPr>
          <p:cNvPr id="16" name="Group 15"/>
          <p:cNvGrpSpPr/>
          <p:nvPr/>
        </p:nvGrpSpPr>
        <p:grpSpPr>
          <a:xfrm>
            <a:off x="12203198" y="10175197"/>
            <a:ext cx="6720917" cy="6170955"/>
            <a:chOff x="13073070" y="10901068"/>
            <a:chExt cx="7200000" cy="6611176"/>
          </a:xfrm>
        </p:grpSpPr>
        <p:pic>
          <p:nvPicPr>
            <p:cNvPr id="9"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3073070" y="10901068"/>
              <a:ext cx="7200000" cy="4774676"/>
            </a:xfrm>
            <a:prstGeom prst="rect">
              <a:avLst/>
            </a:prstGeom>
            <a:solidFill>
              <a:schemeClr val="bg1"/>
            </a:solidFill>
            <a:ln w="28575">
              <a:solidFill>
                <a:schemeClr val="tx1"/>
              </a:solidFill>
            </a:ln>
          </p:spPr>
        </p:pic>
        <p:sp>
          <p:nvSpPr>
            <p:cNvPr id="8" name="Rectangle 7"/>
            <p:cNvSpPr/>
            <p:nvPr/>
          </p:nvSpPr>
          <p:spPr>
            <a:xfrm>
              <a:off x="13073070" y="15566821"/>
              <a:ext cx="7200000" cy="1945423"/>
            </a:xfrm>
            <a:prstGeom prst="rect">
              <a:avLst/>
            </a:prstGeom>
            <a:solidFill>
              <a:schemeClr val="bg1"/>
            </a:solidFill>
            <a:ln w="28575">
              <a:solidFill>
                <a:schemeClr val="tx1"/>
              </a:solidFill>
            </a:ln>
          </p:spPr>
          <p:txBody>
            <a:bodyPr wrap="square" rtlCol="0">
              <a:spAutoFit/>
            </a:bodyPr>
            <a:lstStyle/>
            <a:p>
              <a:r>
                <a:rPr lang="en-AU" sz="1400" b="1" dirty="0"/>
                <a:t>Figure 3: Occurrence of intraformational seal fairways in the Gippsland Basin. </a:t>
              </a:r>
            </a:p>
            <a:p>
              <a:r>
                <a:rPr lang="en-AU" sz="1400" b="1" dirty="0"/>
                <a:t>The number of intraformational seals proven by petroleum finds in the basin. Each distinct water contact or pressure gradient counts as one column. The pattern is difficult to interpret from this data alone. Coloured ellipses classify the types of intraformational seal: Red – A deeper pool lies below top Latrobe gas; Green – a deeper pool underlies top Latrobe oil; Blue – a deeper pool underlies water-wet top Latrobe; Black – a differential hydrocarbon water contact exists across a field (Dashed for Bream where a </a:t>
              </a:r>
              <a:r>
                <a:rPr lang="en-AU" sz="1400" b="1" dirty="0" err="1"/>
                <a:t>fieldwide</a:t>
              </a:r>
              <a:r>
                <a:rPr lang="en-AU" sz="1400" b="1" dirty="0"/>
                <a:t> oil-water contact exists, but gas-oil contact varies</a:t>
              </a:r>
              <a:r>
                <a:rPr lang="en-AU" sz="1400" b="1" dirty="0" smtClean="0"/>
                <a:t>)</a:t>
              </a:r>
            </a:p>
          </p:txBody>
        </p:sp>
      </p:grpSp>
      <p:grpSp>
        <p:nvGrpSpPr>
          <p:cNvPr id="17" name="Group 16"/>
          <p:cNvGrpSpPr/>
          <p:nvPr/>
        </p:nvGrpSpPr>
        <p:grpSpPr>
          <a:xfrm>
            <a:off x="12174021" y="3597004"/>
            <a:ext cx="6779271" cy="5923247"/>
            <a:chOff x="13041812" y="3853605"/>
            <a:chExt cx="7262513" cy="6345797"/>
          </a:xfrm>
        </p:grpSpPr>
        <p:sp>
          <p:nvSpPr>
            <p:cNvPr id="5" name="TextBox 4"/>
            <p:cNvSpPr txBox="1"/>
            <p:nvPr/>
          </p:nvSpPr>
          <p:spPr>
            <a:xfrm>
              <a:off x="13073070" y="8253979"/>
              <a:ext cx="7199999" cy="1945423"/>
            </a:xfrm>
            <a:prstGeom prst="rect">
              <a:avLst/>
            </a:prstGeom>
            <a:solidFill>
              <a:schemeClr val="bg1"/>
            </a:solidFill>
            <a:ln w="28575">
              <a:solidFill>
                <a:schemeClr val="tx1"/>
              </a:solidFill>
            </a:ln>
          </p:spPr>
          <p:txBody>
            <a:bodyPr wrap="square" rtlCol="0">
              <a:spAutoFit/>
            </a:bodyPr>
            <a:lstStyle/>
            <a:p>
              <a:r>
                <a:rPr lang="en-AU" sz="1400" b="1" dirty="0" smtClean="0"/>
                <a:t>Figure 1: Basin Map.</a:t>
              </a:r>
            </a:p>
            <a:p>
              <a:r>
                <a:rPr lang="en-AU" sz="1400" dirty="0" smtClean="0"/>
                <a:t>The </a:t>
              </a:r>
              <a:r>
                <a:rPr lang="en-AU" sz="1400" dirty="0"/>
                <a:t>CarbonNet area of interest </a:t>
              </a:r>
              <a:r>
                <a:rPr lang="en-AU" sz="1400" dirty="0" smtClean="0"/>
                <a:t>(blue dashed line) covers </a:t>
              </a:r>
              <a:r>
                <a:rPr lang="en-AU" sz="1400" dirty="0"/>
                <a:t>the nearshore Gippsland Basin out to </a:t>
              </a:r>
              <a:r>
                <a:rPr lang="en-AU" sz="1400" dirty="0" err="1"/>
                <a:t>approx</a:t>
              </a:r>
              <a:r>
                <a:rPr lang="en-AU" sz="1400" dirty="0"/>
                <a:t> 25 km from the coastline, but avoiding major hydrocarbon accumulations. Basin architecture is a classic e-w rift basin with fill of fluvial clastics from the west and a shoreline </a:t>
              </a:r>
              <a:r>
                <a:rPr lang="en-AU" sz="1400" dirty="0" err="1"/>
                <a:t>backstepping</a:t>
              </a:r>
              <a:r>
                <a:rPr lang="en-AU" sz="1400" dirty="0"/>
                <a:t> over time from the eastern limit of the basin at ~80 Ma to behind the modern (intra-glacial) shoreline at ~25Ma, then advancing to the shelf edge at glacial </a:t>
              </a:r>
              <a:r>
                <a:rPr lang="en-AU" sz="1400" dirty="0" err="1"/>
                <a:t>lowstands</a:t>
              </a:r>
              <a:r>
                <a:rPr lang="en-AU" sz="1400" dirty="0"/>
                <a:t>. The northern and southern boundaries of the basin are fault-delimited and the rift section is thinned/partially eroded with poorer trapping potential.</a:t>
              </a:r>
            </a:p>
          </p:txBody>
        </p:sp>
        <p:pic>
          <p:nvPicPr>
            <p:cNvPr id="15"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41812" y="3853605"/>
              <a:ext cx="7262513" cy="4433048"/>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34045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403</TotalTime>
  <Words>859</Words>
  <Application>Microsoft Office PowerPoint</Application>
  <PresentationFormat>Custom</PresentationFormat>
  <Paragraphs>47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Hoffman</dc:creator>
  <cp:lastModifiedBy>Nick Hoffman</cp:lastModifiedBy>
  <cp:revision>41</cp:revision>
  <cp:lastPrinted>2015-04-22T22:08:19Z</cp:lastPrinted>
  <dcterms:created xsi:type="dcterms:W3CDTF">2015-03-28T07:59:05Z</dcterms:created>
  <dcterms:modified xsi:type="dcterms:W3CDTF">2016-04-11T22:00:12Z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61f4a638-d058-4824-a820-220f7d33403d</vt:lpwstr>
  </property>
  <property fmtid="{D5CDD505-2E9C-101B-9397-08002B2CF9AE}" pid="3" name="DSDBI ClassificationCLASSIFICATION">
    <vt:lpwstr>UNCLASSIFIED</vt:lpwstr>
  </property>
  <property fmtid="{D5CDD505-2E9C-101B-9397-08002B2CF9AE}" pid="4" name="DSDBI ClassificationDLM FOR SEC-MARKINGS">
    <vt:lpwstr>NONE</vt:lpwstr>
  </property>
  <property fmtid="{D5CDD505-2E9C-101B-9397-08002B2CF9AE}" pid="5" name="Classification">
    <vt:lpwstr>UNCLASSIFIED
NONE
Nick Hoffman</vt:lpwstr>
  </property>
</Properties>
</file>